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69" r:id="rId3"/>
    <p:sldId id="270" r:id="rId4"/>
    <p:sldId id="271"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98A2A-8F29-4AFD-B516-B91288007DD2}" v="75" dt="2021-01-16T15:00:28.079"/>
    <p1510:client id="{A9AE5205-445C-44B6-99A4-C56AC09BABD0}" v="191" dt="2021-01-16T15:34:46.364"/>
    <p1510:client id="{E191EB4A-BF1D-4C54-B8D0-B260D7AD2ECE}" v="94" dt="2021-01-19T20:47:23.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p:scale>
          <a:sx n="51" d="100"/>
          <a:sy n="51" d="100"/>
        </p:scale>
        <p:origin x="-55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EFA99FB-5674-4BC5-949F-8D45EC167511}"/>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5" name="Footer Placeholder 4">
            <a:extLst>
              <a:ext uri="{FF2B5EF4-FFF2-40B4-BE49-F238E27FC236}">
                <a16:creationId xmlns:a16="http://schemas.microsoft.com/office/drawing/2014/main" xmlns=""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3249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AC2BB8-59E0-4EB2-B3BE-59D8641EE133}"/>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5" name="Footer Placeholder 4">
            <a:extLst>
              <a:ext uri="{FF2B5EF4-FFF2-40B4-BE49-F238E27FC236}">
                <a16:creationId xmlns:a16="http://schemas.microsoft.com/office/drawing/2014/main" xmlns=""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04695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A961CC7-F5B1-464A-8127-60645FB21081}"/>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5" name="Footer Placeholder 4">
            <a:extLst>
              <a:ext uri="{FF2B5EF4-FFF2-40B4-BE49-F238E27FC236}">
                <a16:creationId xmlns:a16="http://schemas.microsoft.com/office/drawing/2014/main" xmlns=""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07373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ECDB9DB-9E62-4292-915C-1DD4134740DB}"/>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5" name="Footer Placeholder 4">
            <a:extLst>
              <a:ext uri="{FF2B5EF4-FFF2-40B4-BE49-F238E27FC236}">
                <a16:creationId xmlns:a16="http://schemas.microsoft.com/office/drawing/2014/main" xmlns=""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6240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EC43B56-4DC7-490B-AEFD-55ED1ECFF82E}"/>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5" name="Footer Placeholder 4">
            <a:extLst>
              <a:ext uri="{FF2B5EF4-FFF2-40B4-BE49-F238E27FC236}">
                <a16:creationId xmlns:a16="http://schemas.microsoft.com/office/drawing/2014/main" xmlns=""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29773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BED84EB-AF90-4F19-A376-0FE5E50F9EA5}"/>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6" name="Footer Placeholder 5">
            <a:extLst>
              <a:ext uri="{FF2B5EF4-FFF2-40B4-BE49-F238E27FC236}">
                <a16:creationId xmlns:a16="http://schemas.microsoft.com/office/drawing/2014/main" xmlns=""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2440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80BEC63-51D3-4C70-B804-BE9EF765AD21}"/>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8" name="Footer Placeholder 7">
            <a:extLst>
              <a:ext uri="{FF2B5EF4-FFF2-40B4-BE49-F238E27FC236}">
                <a16:creationId xmlns:a16="http://schemas.microsoft.com/office/drawing/2014/main" xmlns=""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1612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FF739AE-8101-4C18-8CF3-911BDF3978A8}"/>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4" name="Footer Placeholder 3">
            <a:extLst>
              <a:ext uri="{FF2B5EF4-FFF2-40B4-BE49-F238E27FC236}">
                <a16:creationId xmlns:a16="http://schemas.microsoft.com/office/drawing/2014/main" xmlns=""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9149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00AE8D9-9B42-438E-ADA6-CCFE45788460}"/>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3" name="Footer Placeholder 2">
            <a:extLst>
              <a:ext uri="{FF2B5EF4-FFF2-40B4-BE49-F238E27FC236}">
                <a16:creationId xmlns:a16="http://schemas.microsoft.com/office/drawing/2014/main" xmlns=""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1455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21D993-DEDD-470E-B48B-CB053A55A119}"/>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6" name="Footer Placeholder 5">
            <a:extLst>
              <a:ext uri="{FF2B5EF4-FFF2-40B4-BE49-F238E27FC236}">
                <a16:creationId xmlns:a16="http://schemas.microsoft.com/office/drawing/2014/main" xmlns=""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56855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C13918A-7F23-4C72-8E80-591324A3046C}"/>
              </a:ext>
            </a:extLst>
          </p:cNvPr>
          <p:cNvSpPr>
            <a:spLocks noGrp="1"/>
          </p:cNvSpPr>
          <p:nvPr>
            <p:ph type="dt" sz="half" idx="10"/>
          </p:nvPr>
        </p:nvSpPr>
        <p:spPr/>
        <p:txBody>
          <a:bodyPr/>
          <a:lstStyle/>
          <a:p>
            <a:fld id="{76969C88-B244-455D-A017-012B25B1ACDD}" type="datetimeFigureOut">
              <a:rPr lang="en-US" smtClean="0"/>
              <a:t>1/23/2021</a:t>
            </a:fld>
            <a:endParaRPr lang="en-US"/>
          </a:p>
        </p:txBody>
      </p:sp>
      <p:sp>
        <p:nvSpPr>
          <p:cNvPr id="6" name="Footer Placeholder 5">
            <a:extLst>
              <a:ext uri="{FF2B5EF4-FFF2-40B4-BE49-F238E27FC236}">
                <a16:creationId xmlns:a16="http://schemas.microsoft.com/office/drawing/2014/main" xmlns=""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2254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xmlns=""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xmlns=""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xmlns=""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xmlns=""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1/23/2021</a:t>
            </a:fld>
            <a:endParaRPr lang="en-US"/>
          </a:p>
        </p:txBody>
      </p:sp>
      <p:sp>
        <p:nvSpPr>
          <p:cNvPr id="5" name="Footer Placeholder 4">
            <a:extLst>
              <a:ext uri="{FF2B5EF4-FFF2-40B4-BE49-F238E27FC236}">
                <a16:creationId xmlns:a16="http://schemas.microsoft.com/office/drawing/2014/main" xmlns=""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xmlns=""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024996930"/>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a16="http://schemas.microsoft.com/office/drawing/2014/main" xmlns="" id="{7A18C9FB-EC4C-4DAE-8F7D-C6E5AF6079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4" name="Picture 3">
            <a:extLst>
              <a:ext uri="{FF2B5EF4-FFF2-40B4-BE49-F238E27FC236}">
                <a16:creationId xmlns:a16="http://schemas.microsoft.com/office/drawing/2014/main" xmlns="" id="{FE00BA0F-2F9E-44F6-AA2D-86C7061B9916}"/>
              </a:ext>
            </a:extLst>
          </p:cNvPr>
          <p:cNvPicPr>
            <a:picLocks noChangeAspect="1"/>
          </p:cNvPicPr>
          <p:nvPr/>
        </p:nvPicPr>
        <p:blipFill rotWithShape="1">
          <a:blip r:embed="rId2"/>
          <a:srcRect l="20227" r="-6" b="-6"/>
          <a:stretch/>
        </p:blipFill>
        <p:spPr>
          <a:xfrm>
            <a:off x="20" y="-1"/>
            <a:ext cx="12191979" cy="6858001"/>
          </a:xfrm>
          <a:custGeom>
            <a:avLst/>
            <a:gdLst/>
            <a:ahLst/>
            <a:cxnLst/>
            <a:rect l="l" t="t" r="r" b="b"/>
            <a:pathLst>
              <a:path w="12192000" h="6858000">
                <a:moveTo>
                  <a:pt x="0" y="0"/>
                </a:moveTo>
                <a:lnTo>
                  <a:pt x="12192000" y="0"/>
                </a:lnTo>
                <a:lnTo>
                  <a:pt x="12192000" y="529223"/>
                </a:lnTo>
                <a:lnTo>
                  <a:pt x="11953979" y="541759"/>
                </a:lnTo>
                <a:cubicBezTo>
                  <a:pt x="11205478" y="591203"/>
                  <a:pt x="10431054" y="699982"/>
                  <a:pt x="9651089" y="827627"/>
                </a:cubicBezTo>
                <a:cubicBezTo>
                  <a:pt x="7233991" y="1222984"/>
                  <a:pt x="6590499" y="2476708"/>
                  <a:pt x="6133345" y="3948664"/>
                </a:cubicBezTo>
                <a:cubicBezTo>
                  <a:pt x="5827390" y="4934281"/>
                  <a:pt x="5572190" y="5830059"/>
                  <a:pt x="6876220" y="6551721"/>
                </a:cubicBezTo>
                <a:cubicBezTo>
                  <a:pt x="7059065" y="6652933"/>
                  <a:pt x="7253882" y="6741181"/>
                  <a:pt x="7457481" y="6819371"/>
                </a:cubicBezTo>
                <a:lnTo>
                  <a:pt x="7563875" y="6858000"/>
                </a:lnTo>
                <a:lnTo>
                  <a:pt x="0" y="6858000"/>
                </a:lnTo>
                <a:close/>
              </a:path>
            </a:pathLst>
          </a:custGeom>
        </p:spPr>
      </p:pic>
      <p:sp>
        <p:nvSpPr>
          <p:cNvPr id="45" name="Freeform: Shape 10">
            <a:extLst>
              <a:ext uri="{FF2B5EF4-FFF2-40B4-BE49-F238E27FC236}">
                <a16:creationId xmlns:a16="http://schemas.microsoft.com/office/drawing/2014/main" xmlns="" id="{3B2B1500-BB55-471C-8A9E-67288297EC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886451"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12">
            <a:extLst>
              <a:ext uri="{FF2B5EF4-FFF2-40B4-BE49-F238E27FC236}">
                <a16:creationId xmlns:a16="http://schemas.microsoft.com/office/drawing/2014/main" xmlns="" id="{3045E22C-A99D-41BB-AF14-EF1B1E745A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61608" y="311727"/>
            <a:ext cx="6130391" cy="6546274"/>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2" name="Başlık 1"/>
          <p:cNvSpPr>
            <a:spLocks noGrp="1"/>
          </p:cNvSpPr>
          <p:nvPr>
            <p:ph type="ctrTitle"/>
          </p:nvPr>
        </p:nvSpPr>
        <p:spPr>
          <a:xfrm>
            <a:off x="6563034" y="2090852"/>
            <a:ext cx="5690417" cy="2814484"/>
          </a:xfrm>
        </p:spPr>
        <p:txBody>
          <a:bodyPr>
            <a:normAutofit/>
          </a:bodyPr>
          <a:lstStyle/>
          <a:p>
            <a:pPr algn="l"/>
            <a:r>
              <a:rPr lang="tr-TR" sz="4400" dirty="0" err="1"/>
              <a:t>Corona</a:t>
            </a:r>
            <a:r>
              <a:rPr lang="tr-TR" sz="4400" dirty="0"/>
              <a:t> </a:t>
            </a:r>
            <a:r>
              <a:rPr lang="tr-TR" sz="4400" dirty="0" err="1"/>
              <a:t>Virüsü'nün</a:t>
            </a:r>
            <a:r>
              <a:rPr lang="tr-TR" sz="4400" dirty="0"/>
              <a:t> Sigara </a:t>
            </a:r>
            <a:r>
              <a:rPr lang="tr-TR" sz="4400" smtClean="0"/>
              <a:t>İçenler Üzerindeki Etkileri</a:t>
            </a:r>
            <a:endParaRPr lang="tr-TR" sz="4400" dirty="0"/>
          </a:p>
        </p:txBody>
      </p:sp>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 name="Rectangle 10">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4" descr="iç mekan, oturma, döşeli, tutma içeren bir resim&#10;&#10;Açıklama otomatik olarak oluşturuldu">
            <a:extLst>
              <a:ext uri="{FF2B5EF4-FFF2-40B4-BE49-F238E27FC236}">
                <a16:creationId xmlns:a16="http://schemas.microsoft.com/office/drawing/2014/main" xmlns="" id="{D5EECA7D-6169-4CFD-AED8-0BEA71499162}"/>
              </a:ext>
            </a:extLst>
          </p:cNvPr>
          <p:cNvPicPr>
            <a:picLocks noChangeAspect="1"/>
          </p:cNvPicPr>
          <p:nvPr/>
        </p:nvPicPr>
        <p:blipFill rotWithShape="1">
          <a:blip r:embed="rId2"/>
          <a:srcRect l="29969" r="15139" b="-1"/>
          <a:stretch/>
        </p:blipFill>
        <p:spPr>
          <a:xfrm>
            <a:off x="-8" y="762006"/>
            <a:ext cx="5948805" cy="6095979"/>
          </a:xfrm>
          <a:custGeom>
            <a:avLst/>
            <a:gdLst/>
            <a:ahLst/>
            <a:cxnLst/>
            <a:rect l="l" t="t" r="r" b="b"/>
            <a:pathLst>
              <a:path w="5948805" h="6095979">
                <a:moveTo>
                  <a:pt x="1573832" y="765"/>
                </a:moveTo>
                <a:cubicBezTo>
                  <a:pt x="1940190" y="-10734"/>
                  <a:pt x="2329345" y="109280"/>
                  <a:pt x="2734663" y="238687"/>
                </a:cubicBezTo>
                <a:cubicBezTo>
                  <a:pt x="4118244" y="680647"/>
                  <a:pt x="5296697" y="1302752"/>
                  <a:pt x="5668316" y="3639516"/>
                </a:cubicBezTo>
                <a:cubicBezTo>
                  <a:pt x="5788298" y="4393559"/>
                  <a:pt x="5890546" y="5142244"/>
                  <a:pt x="5937022" y="5865869"/>
                </a:cubicBezTo>
                <a:lnTo>
                  <a:pt x="5948805" y="6095979"/>
                </a:lnTo>
                <a:lnTo>
                  <a:pt x="0" y="6095979"/>
                </a:lnTo>
                <a:lnTo>
                  <a:pt x="0" y="1621672"/>
                </a:lnTo>
                <a:lnTo>
                  <a:pt x="36310" y="1518814"/>
                </a:lnTo>
                <a:cubicBezTo>
                  <a:pt x="109805" y="1321982"/>
                  <a:pt x="192755" y="1133640"/>
                  <a:pt x="287891" y="956872"/>
                </a:cubicBezTo>
                <a:cubicBezTo>
                  <a:pt x="669453" y="247734"/>
                  <a:pt x="1102800" y="15549"/>
                  <a:pt x="1573832" y="765"/>
                </a:cubicBezTo>
                <a:close/>
              </a:path>
            </a:pathLst>
          </a:custGeom>
        </p:spPr>
      </p:pic>
      <p:sp>
        <p:nvSpPr>
          <p:cNvPr id="7" name="Freeform: Shape 12">
            <a:extLst>
              <a:ext uri="{FF2B5EF4-FFF2-40B4-BE49-F238E27FC236}">
                <a16:creationId xmlns:a16="http://schemas.microsoft.com/office/drawing/2014/main" xmlns="" id="{A3BFB3E6-2D9E-4A5C-826F-44A91F5977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223838" y="538152"/>
            <a:ext cx="6095989" cy="654368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9" name="Content Placeholder 7">
            <a:extLst>
              <a:ext uri="{FF2B5EF4-FFF2-40B4-BE49-F238E27FC236}">
                <a16:creationId xmlns:a16="http://schemas.microsoft.com/office/drawing/2014/main" xmlns="" id="{D5595F17-97AE-4FF0-B05E-86BA43D19905}"/>
              </a:ext>
            </a:extLst>
          </p:cNvPr>
          <p:cNvSpPr>
            <a:spLocks noGrp="1"/>
          </p:cNvSpPr>
          <p:nvPr>
            <p:ph idx="1"/>
          </p:nvPr>
        </p:nvSpPr>
        <p:spPr>
          <a:xfrm>
            <a:off x="6858001" y="301925"/>
            <a:ext cx="4572000" cy="6340415"/>
          </a:xfrm>
        </p:spPr>
        <p:txBody>
          <a:bodyPr vert="horz" lIns="91440" tIns="45720" rIns="91440" bIns="45720" rtlCol="0" anchor="t">
            <a:normAutofit fontScale="92500" lnSpcReduction="10000"/>
          </a:bodyPr>
          <a:lstStyle/>
          <a:p>
            <a:r>
              <a:rPr lang="tr-TR" sz="2400" dirty="0">
                <a:solidFill>
                  <a:srgbClr val="FFFFFF"/>
                </a:solidFill>
                <a:ea typeface="+mn-lt"/>
                <a:cs typeface="+mn-lt"/>
              </a:rPr>
              <a:t>60 yaş üzerinde daha ağır seyreden hastalık yaş ilerledikçe daha da ağırlaşmaktadır. Kalp, tansiyon, şeker ve akciğer hastalığı olanlar ise hastalık açısından riskli gruptadır. Bu tür kronik durumu olanların ve yaşı ileri bireylerin daha dikkatli olmaları gerekir. Ancak riskli grupları korumak için genç ve aktif bireylere daha fazla sorumluluk düşmektedir. Çünkü kendileri hastalığı hafif belirtilerle atlatırken riskli bireylere bulaştırma riski taşırlar.</a:t>
            </a:r>
            <a:endParaRPr lang="en-US" sz="2400" dirty="0">
              <a:solidFill>
                <a:srgbClr val="FFFFFF"/>
              </a:solidFill>
            </a:endParaRPr>
          </a:p>
        </p:txBody>
      </p:sp>
    </p:spTree>
    <p:extLst>
      <p:ext uri="{BB962C8B-B14F-4D97-AF65-F5344CB8AC3E}">
        <p14:creationId xmlns:p14="http://schemas.microsoft.com/office/powerpoint/2010/main" val="3942332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8">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20">
            <a:extLst>
              <a:ext uri="{FF2B5EF4-FFF2-40B4-BE49-F238E27FC236}">
                <a16:creationId xmlns:a16="http://schemas.microsoft.com/office/drawing/2014/main" xmlns="" id="{66FC6F62-FEC6-45C4-B697-39FDA62A96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H="1">
            <a:off x="10653162" y="-776838"/>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prstClr val="white"/>
              </a:solidFill>
              <a:latin typeface="Avenir Next LT Pro" panose="020B0504020202020204" pitchFamily="34" charset="0"/>
            </a:endParaRPr>
          </a:p>
        </p:txBody>
      </p:sp>
      <p:pic>
        <p:nvPicPr>
          <p:cNvPr id="4" name="Resim 4" descr="kişi, kadın, pembe, tutma içeren bir resim&#10;&#10;Açıklama otomatik olarak oluşturuldu">
            <a:extLst>
              <a:ext uri="{FF2B5EF4-FFF2-40B4-BE49-F238E27FC236}">
                <a16:creationId xmlns:a16="http://schemas.microsoft.com/office/drawing/2014/main" xmlns="" id="{237533FD-7AB6-4EC2-A57A-2FA8E87EAADD}"/>
              </a:ext>
            </a:extLst>
          </p:cNvPr>
          <p:cNvPicPr>
            <a:picLocks noChangeAspect="1"/>
          </p:cNvPicPr>
          <p:nvPr/>
        </p:nvPicPr>
        <p:blipFill rotWithShape="1">
          <a:blip r:embed="rId2"/>
          <a:srcRect l="11239" r="31548" b="2"/>
          <a:stretch/>
        </p:blipFill>
        <p:spPr>
          <a:xfrm>
            <a:off x="762000" y="762001"/>
            <a:ext cx="4572000" cy="5334000"/>
          </a:xfrm>
          <a:prstGeom prst="rect">
            <a:avLst/>
          </a:prstGeom>
        </p:spPr>
      </p:pic>
      <p:grpSp>
        <p:nvGrpSpPr>
          <p:cNvPr id="23" name="Group 22">
            <a:extLst>
              <a:ext uri="{FF2B5EF4-FFF2-40B4-BE49-F238E27FC236}">
                <a16:creationId xmlns:a16="http://schemas.microsoft.com/office/drawing/2014/main" xmlns="" id="{F8D7210F-BCFD-46C1-9A2C-3717368B1A7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1" y="5829359"/>
            <a:ext cx="4333875" cy="1028642"/>
            <a:chOff x="7153921" y="5829359"/>
            <a:chExt cx="5038079" cy="1028642"/>
          </a:xfrm>
        </p:grpSpPr>
        <p:sp>
          <p:nvSpPr>
            <p:cNvPr id="24" name="Freeform: Shape 23">
              <a:extLst>
                <a:ext uri="{FF2B5EF4-FFF2-40B4-BE49-F238E27FC236}">
                  <a16:creationId xmlns:a16="http://schemas.microsoft.com/office/drawing/2014/main" xmlns="" id="{2C96BB9F-FD85-4689-A888-9A5AA0A14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63906" y="5913098"/>
              <a:ext cx="4228094" cy="944903"/>
            </a:xfrm>
            <a:custGeom>
              <a:avLst/>
              <a:gdLst>
                <a:gd name="connsiteX0" fmla="*/ 1673074 w 4228094"/>
                <a:gd name="connsiteY0" fmla="*/ 230 h 1137038"/>
                <a:gd name="connsiteX1" fmla="*/ 3676781 w 4228094"/>
                <a:gd name="connsiteY1" fmla="*/ 298555 h 1137038"/>
                <a:gd name="connsiteX2" fmla="*/ 4025527 w 4228094"/>
                <a:gd name="connsiteY2" fmla="*/ 425010 h 1137038"/>
                <a:gd name="connsiteX3" fmla="*/ 4228094 w 4228094"/>
                <a:gd name="connsiteY3" fmla="*/ 494088 h 1137038"/>
                <a:gd name="connsiteX4" fmla="*/ 4228094 w 4228094"/>
                <a:gd name="connsiteY4" fmla="*/ 1137038 h 1137038"/>
                <a:gd name="connsiteX5" fmla="*/ 0 w 4228094"/>
                <a:gd name="connsiteY5" fmla="*/ 1137038 h 1137038"/>
                <a:gd name="connsiteX6" fmla="*/ 18109 w 4228094"/>
                <a:gd name="connsiteY6" fmla="*/ 1068877 h 1137038"/>
                <a:gd name="connsiteX7" fmla="*/ 362264 w 4228094"/>
                <a:gd name="connsiteY7" fmla="*/ 366637 h 1137038"/>
                <a:gd name="connsiteX8" fmla="*/ 1386499 w 4228094"/>
                <a:gd name="connsiteY8" fmla="*/ 1522 h 1137038"/>
                <a:gd name="connsiteX9" fmla="*/ 1673074 w 4228094"/>
                <a:gd name="connsiteY9" fmla="*/ 230 h 11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8094" h="1137038">
                  <a:moveTo>
                    <a:pt x="1673074" y="230"/>
                  </a:moveTo>
                  <a:cubicBezTo>
                    <a:pt x="2346512" y="4287"/>
                    <a:pt x="3048424" y="63583"/>
                    <a:pt x="3676781" y="298555"/>
                  </a:cubicBezTo>
                  <a:cubicBezTo>
                    <a:pt x="3793275" y="342114"/>
                    <a:pt x="3909477" y="384216"/>
                    <a:pt x="4025527" y="425010"/>
                  </a:cubicBezTo>
                  <a:lnTo>
                    <a:pt x="4228094" y="494088"/>
                  </a:lnTo>
                  <a:lnTo>
                    <a:pt x="4228094" y="1137038"/>
                  </a:lnTo>
                  <a:lnTo>
                    <a:pt x="0" y="1137038"/>
                  </a:lnTo>
                  <a:lnTo>
                    <a:pt x="18109" y="1068877"/>
                  </a:lnTo>
                  <a:cubicBezTo>
                    <a:pt x="95047" y="799139"/>
                    <a:pt x="194962" y="542008"/>
                    <a:pt x="362264" y="366637"/>
                  </a:cubicBezTo>
                  <a:cubicBezTo>
                    <a:pt x="622229" y="94062"/>
                    <a:pt x="1015836" y="6565"/>
                    <a:pt x="1386499" y="1522"/>
                  </a:cubicBezTo>
                  <a:cubicBezTo>
                    <a:pt x="1481245" y="198"/>
                    <a:pt x="1576869" y="-349"/>
                    <a:pt x="1673074"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500">
                <a:solidFill>
                  <a:schemeClr val="bg1"/>
                </a:solidFill>
                <a:latin typeface="Avenir Next LT Pro" panose="020B0504020202020204" pitchFamily="34" charset="0"/>
              </a:endParaRPr>
            </a:p>
          </p:txBody>
        </p:sp>
        <p:sp>
          <p:nvSpPr>
            <p:cNvPr id="25" name="Freeform: Shape 24">
              <a:extLst>
                <a:ext uri="{FF2B5EF4-FFF2-40B4-BE49-F238E27FC236}">
                  <a16:creationId xmlns:a16="http://schemas.microsoft.com/office/drawing/2014/main" xmlns="" id="{78545FC7-27EF-4BF9-A88F-35F089DF69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153921" y="5829359"/>
              <a:ext cx="5038078" cy="1028642"/>
            </a:xfrm>
            <a:custGeom>
              <a:avLst/>
              <a:gdLst>
                <a:gd name="connsiteX0" fmla="*/ 1576991 w 5038078"/>
                <a:gd name="connsiteY0" fmla="*/ 210 h 1238015"/>
                <a:gd name="connsiteX1" fmla="*/ 3403320 w 5038078"/>
                <a:gd name="connsiteY1" fmla="*/ 272125 h 1238015"/>
                <a:gd name="connsiteX2" fmla="*/ 4672870 w 5038078"/>
                <a:gd name="connsiteY2" fmla="*/ 693604 h 1238015"/>
                <a:gd name="connsiteX3" fmla="*/ 5038078 w 5038078"/>
                <a:gd name="connsiteY3" fmla="*/ 795929 h 1238015"/>
                <a:gd name="connsiteX4" fmla="*/ 5038078 w 5038078"/>
                <a:gd name="connsiteY4" fmla="*/ 1238015 h 1238015"/>
                <a:gd name="connsiteX5" fmla="*/ 0 w 5038078"/>
                <a:gd name="connsiteY5" fmla="*/ 1238015 h 1238015"/>
                <a:gd name="connsiteX6" fmla="*/ 19230 w 5038078"/>
                <a:gd name="connsiteY6" fmla="*/ 1159819 h 1238015"/>
                <a:gd name="connsiteX7" fmla="*/ 382219 w 5038078"/>
                <a:gd name="connsiteY7" fmla="*/ 334180 h 1238015"/>
                <a:gd name="connsiteX8" fmla="*/ 1315784 w 5038078"/>
                <a:gd name="connsiteY8" fmla="*/ 1388 h 1238015"/>
                <a:gd name="connsiteX9" fmla="*/ 1576991 w 5038078"/>
                <a:gd name="connsiteY9" fmla="*/ 210 h 123801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049689"/>
                <a:gd name="connsiteY0" fmla="*/ 1237805 h 1423588"/>
                <a:gd name="connsiteX1" fmla="*/ 19230 w 5049689"/>
                <a:gd name="connsiteY1" fmla="*/ 1159609 h 1423588"/>
                <a:gd name="connsiteX2" fmla="*/ 382219 w 5049689"/>
                <a:gd name="connsiteY2" fmla="*/ 333970 h 1423588"/>
                <a:gd name="connsiteX3" fmla="*/ 1315784 w 5049689"/>
                <a:gd name="connsiteY3" fmla="*/ 1178 h 1423588"/>
                <a:gd name="connsiteX4" fmla="*/ 1576991 w 5049689"/>
                <a:gd name="connsiteY4" fmla="*/ 0 h 1423588"/>
                <a:gd name="connsiteX5" fmla="*/ 3403320 w 5049689"/>
                <a:gd name="connsiteY5" fmla="*/ 271915 h 1423588"/>
                <a:gd name="connsiteX6" fmla="*/ 4672870 w 5049689"/>
                <a:gd name="connsiteY6" fmla="*/ 693394 h 1423588"/>
                <a:gd name="connsiteX7" fmla="*/ 5038078 w 5049689"/>
                <a:gd name="connsiteY7" fmla="*/ 795719 h 1423588"/>
                <a:gd name="connsiteX8" fmla="*/ 5049689 w 5049689"/>
                <a:gd name="connsiteY8" fmla="*/ 1423588 h 1423588"/>
                <a:gd name="connsiteX0" fmla="*/ 0 w 5038078"/>
                <a:gd name="connsiteY0" fmla="*/ 1237805 h 1237805"/>
                <a:gd name="connsiteX1" fmla="*/ 19230 w 5038078"/>
                <a:gd name="connsiteY1" fmla="*/ 1159609 h 1237805"/>
                <a:gd name="connsiteX2" fmla="*/ 382219 w 5038078"/>
                <a:gd name="connsiteY2" fmla="*/ 333970 h 1237805"/>
                <a:gd name="connsiteX3" fmla="*/ 1315784 w 5038078"/>
                <a:gd name="connsiteY3" fmla="*/ 1178 h 1237805"/>
                <a:gd name="connsiteX4" fmla="*/ 1576991 w 5038078"/>
                <a:gd name="connsiteY4" fmla="*/ 0 h 1237805"/>
                <a:gd name="connsiteX5" fmla="*/ 3403320 w 5038078"/>
                <a:gd name="connsiteY5" fmla="*/ 271915 h 1237805"/>
                <a:gd name="connsiteX6" fmla="*/ 4672870 w 5038078"/>
                <a:gd name="connsiteY6" fmla="*/ 693394 h 1237805"/>
                <a:gd name="connsiteX7" fmla="*/ 5038078 w 5038078"/>
                <a:gd name="connsiteY7" fmla="*/ 795719 h 123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8078" h="1237805">
                  <a:moveTo>
                    <a:pt x="0" y="1237805"/>
                  </a:moveTo>
                  <a:lnTo>
                    <a:pt x="19230" y="1159609"/>
                  </a:lnTo>
                  <a:cubicBezTo>
                    <a:pt x="96961" y="850027"/>
                    <a:pt x="191605" y="533778"/>
                    <a:pt x="382219" y="333970"/>
                  </a:cubicBezTo>
                  <a:cubicBezTo>
                    <a:pt x="619171" y="85526"/>
                    <a:pt x="977934" y="5774"/>
                    <a:pt x="1315784" y="1178"/>
                  </a:cubicBezTo>
                  <a:lnTo>
                    <a:pt x="1576991" y="0"/>
                  </a:lnTo>
                  <a:cubicBezTo>
                    <a:pt x="2190813" y="3698"/>
                    <a:pt x="2830589" y="57744"/>
                    <a:pt x="3403320" y="271915"/>
                  </a:cubicBezTo>
                  <a:cubicBezTo>
                    <a:pt x="3828046" y="430728"/>
                    <a:pt x="4248519" y="568281"/>
                    <a:pt x="4672870" y="693394"/>
                  </a:cubicBezTo>
                  <a:lnTo>
                    <a:pt x="5038078" y="795719"/>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grpSp>
      <p:sp>
        <p:nvSpPr>
          <p:cNvPr id="17" name="Content Placeholder 15">
            <a:extLst>
              <a:ext uri="{FF2B5EF4-FFF2-40B4-BE49-F238E27FC236}">
                <a16:creationId xmlns:a16="http://schemas.microsoft.com/office/drawing/2014/main" xmlns="" id="{F2CDAE24-87C4-4DE5-AA04-8A8935AA3179}"/>
              </a:ext>
            </a:extLst>
          </p:cNvPr>
          <p:cNvSpPr>
            <a:spLocks noGrp="1"/>
          </p:cNvSpPr>
          <p:nvPr>
            <p:ph idx="1"/>
          </p:nvPr>
        </p:nvSpPr>
        <p:spPr>
          <a:xfrm>
            <a:off x="6096000" y="1308340"/>
            <a:ext cx="5334000" cy="5218981"/>
          </a:xfrm>
        </p:spPr>
        <p:txBody>
          <a:bodyPr vert="horz" lIns="91440" tIns="45720" rIns="91440" bIns="45720" rtlCol="0" anchor="t">
            <a:noAutofit/>
          </a:bodyPr>
          <a:lstStyle/>
          <a:p>
            <a:pPr marL="342900" indent="-342900"/>
            <a:r>
              <a:rPr lang="en-US" sz="2200" dirty="0" err="1">
                <a:solidFill>
                  <a:srgbClr val="FFFFFF"/>
                </a:solidFill>
              </a:rPr>
              <a:t>Koronavirüs</a:t>
            </a:r>
            <a:r>
              <a:rPr lang="en-US" sz="2200" dirty="0">
                <a:solidFill>
                  <a:srgbClr val="FFFFFF"/>
                </a:solidFill>
              </a:rPr>
              <a:t> </a:t>
            </a:r>
            <a:r>
              <a:rPr lang="en-US" sz="2200" dirty="0" err="1">
                <a:solidFill>
                  <a:srgbClr val="FFFFFF"/>
                </a:solidFill>
              </a:rPr>
              <a:t>solunum</a:t>
            </a:r>
            <a:r>
              <a:rPr lang="en-US" sz="2200" dirty="0">
                <a:solidFill>
                  <a:srgbClr val="FFFFFF"/>
                </a:solidFill>
              </a:rPr>
              <a:t> </a:t>
            </a:r>
            <a:r>
              <a:rPr lang="en-US" sz="2200" dirty="0" err="1">
                <a:solidFill>
                  <a:srgbClr val="FFFFFF"/>
                </a:solidFill>
              </a:rPr>
              <a:t>yollarını</a:t>
            </a:r>
            <a:r>
              <a:rPr lang="en-US" sz="2200" dirty="0">
                <a:solidFill>
                  <a:srgbClr val="FFFFFF"/>
                </a:solidFill>
              </a:rPr>
              <a:t> </a:t>
            </a:r>
            <a:r>
              <a:rPr lang="en-US" sz="2200" dirty="0" err="1">
                <a:solidFill>
                  <a:srgbClr val="FFFFFF"/>
                </a:solidFill>
              </a:rPr>
              <a:t>etkileyen</a:t>
            </a:r>
            <a:r>
              <a:rPr lang="en-US" sz="2200" dirty="0">
                <a:solidFill>
                  <a:srgbClr val="FFFFFF"/>
                </a:solidFill>
              </a:rPr>
              <a:t> </a:t>
            </a:r>
            <a:r>
              <a:rPr lang="en-US" sz="2200" dirty="0" err="1">
                <a:solidFill>
                  <a:srgbClr val="FFFFFF"/>
                </a:solidFill>
              </a:rPr>
              <a:t>bir</a:t>
            </a:r>
            <a:r>
              <a:rPr lang="en-US" sz="2200" dirty="0">
                <a:solidFill>
                  <a:srgbClr val="FFFFFF"/>
                </a:solidFill>
              </a:rPr>
              <a:t> </a:t>
            </a:r>
            <a:r>
              <a:rPr lang="en-US" sz="2200" dirty="0" err="1">
                <a:solidFill>
                  <a:srgbClr val="FFFFFF"/>
                </a:solidFill>
              </a:rPr>
              <a:t>hastalıktır</a:t>
            </a:r>
            <a:r>
              <a:rPr lang="en-US" sz="2200" dirty="0">
                <a:solidFill>
                  <a:srgbClr val="FFFFFF"/>
                </a:solidFill>
              </a:rPr>
              <a:t>. </a:t>
            </a:r>
            <a:r>
              <a:rPr lang="en-US" sz="2200" dirty="0" err="1">
                <a:solidFill>
                  <a:srgbClr val="FFFFFF"/>
                </a:solidFill>
              </a:rPr>
              <a:t>Ağır</a:t>
            </a:r>
            <a:r>
              <a:rPr lang="en-US" sz="2200" dirty="0">
                <a:solidFill>
                  <a:srgbClr val="FFFFFF"/>
                </a:solidFill>
              </a:rPr>
              <a:t> </a:t>
            </a:r>
            <a:r>
              <a:rPr lang="en-US" sz="2200" dirty="0" err="1">
                <a:solidFill>
                  <a:srgbClr val="FFFFFF"/>
                </a:solidFill>
              </a:rPr>
              <a:t>vakalarda</a:t>
            </a:r>
            <a:r>
              <a:rPr lang="en-US" sz="2200" dirty="0">
                <a:solidFill>
                  <a:srgbClr val="FFFFFF"/>
                </a:solidFill>
              </a:rPr>
              <a:t> </a:t>
            </a:r>
            <a:r>
              <a:rPr lang="en-US" sz="2200" dirty="0" err="1">
                <a:solidFill>
                  <a:srgbClr val="FFFFFF"/>
                </a:solidFill>
              </a:rPr>
              <a:t>solunum</a:t>
            </a:r>
            <a:r>
              <a:rPr lang="en-US" sz="2200" dirty="0">
                <a:solidFill>
                  <a:srgbClr val="FFFFFF"/>
                </a:solidFill>
              </a:rPr>
              <a:t> </a:t>
            </a:r>
            <a:r>
              <a:rPr lang="en-US" sz="2200" dirty="0" err="1">
                <a:solidFill>
                  <a:srgbClr val="FFFFFF"/>
                </a:solidFill>
              </a:rPr>
              <a:t>yetmezliği</a:t>
            </a:r>
            <a:r>
              <a:rPr lang="en-US" sz="2200" dirty="0">
                <a:solidFill>
                  <a:srgbClr val="FFFFFF"/>
                </a:solidFill>
              </a:rPr>
              <a:t> </a:t>
            </a:r>
            <a:r>
              <a:rPr lang="en-US" sz="2200" dirty="0" err="1">
                <a:solidFill>
                  <a:srgbClr val="FFFFFF"/>
                </a:solidFill>
              </a:rPr>
              <a:t>ve</a:t>
            </a:r>
            <a:r>
              <a:rPr lang="en-US" sz="2200" dirty="0">
                <a:solidFill>
                  <a:srgbClr val="FFFFFF"/>
                </a:solidFill>
              </a:rPr>
              <a:t> </a:t>
            </a:r>
            <a:r>
              <a:rPr lang="en-US" sz="2200" dirty="0" err="1">
                <a:solidFill>
                  <a:srgbClr val="FFFFFF"/>
                </a:solidFill>
              </a:rPr>
              <a:t>akciğer</a:t>
            </a:r>
            <a:r>
              <a:rPr lang="en-US" sz="2200" dirty="0">
                <a:solidFill>
                  <a:srgbClr val="FFFFFF"/>
                </a:solidFill>
              </a:rPr>
              <a:t> organ yetmezliği gelişir. Ölüme neden olan da daha çok bu durumlardır. Sigara bilindiği üzere en çok akciğerlerimizi etkiler. Sigara içenlerin akciğerlerinde içilen sigara miktarı ve süresine göre değişken olmakla birlikte hasar gelişir. Hastalığın sigara içenlerde daha ağır seyretmesinin temel nedeni budur. Sigarayı azaltmak bu riski azaltmaz.</a:t>
            </a:r>
          </a:p>
          <a:p>
            <a:endParaRPr lang="en-US" sz="2400" dirty="0"/>
          </a:p>
        </p:txBody>
      </p:sp>
      <p:sp>
        <p:nvSpPr>
          <p:cNvPr id="2" name="Başlık 1">
            <a:extLst>
              <a:ext uri="{FF2B5EF4-FFF2-40B4-BE49-F238E27FC236}">
                <a16:creationId xmlns:a16="http://schemas.microsoft.com/office/drawing/2014/main" xmlns="" id="{ABA574CF-5B33-46E6-B3F1-7E3E4B21996F}"/>
              </a:ext>
            </a:extLst>
          </p:cNvPr>
          <p:cNvSpPr>
            <a:spLocks noGrp="1"/>
          </p:cNvSpPr>
          <p:nvPr>
            <p:ph type="title"/>
          </p:nvPr>
        </p:nvSpPr>
        <p:spPr>
          <a:xfrm>
            <a:off x="6096000" y="762000"/>
            <a:ext cx="5334000" cy="646982"/>
          </a:xfrm>
        </p:spPr>
        <p:txBody>
          <a:bodyPr>
            <a:normAutofit fontScale="90000"/>
          </a:bodyPr>
          <a:lstStyle/>
          <a:p>
            <a:r>
              <a:rPr lang="tr-TR" sz="3200" b="1"/>
              <a:t>Sigarayı azaltmak riski azaltmaz !!!!!</a:t>
            </a:r>
            <a:endParaRPr lang="tr-TR" sz="3200"/>
          </a:p>
          <a:p>
            <a:endParaRPr lang="tr-TR" sz="3200" dirty="0"/>
          </a:p>
        </p:txBody>
      </p:sp>
    </p:spTree>
    <p:extLst>
      <p:ext uri="{BB962C8B-B14F-4D97-AF65-F5344CB8AC3E}">
        <p14:creationId xmlns:p14="http://schemas.microsoft.com/office/powerpoint/2010/main" val="266635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3E9B86C0-FDA1-4FEB-807F-B6CA59CE89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617019" y="0"/>
            <a:ext cx="5578823" cy="6028256"/>
          </a:xfrm>
          <a:custGeom>
            <a:avLst/>
            <a:gdLst>
              <a:gd name="connsiteX0" fmla="*/ 0 w 5578823"/>
              <a:gd name="connsiteY0" fmla="*/ 0 h 6028256"/>
              <a:gd name="connsiteX1" fmla="*/ 3897606 w 5578823"/>
              <a:gd name="connsiteY1" fmla="*/ 0 h 6028256"/>
              <a:gd name="connsiteX2" fmla="*/ 4274232 w 5578823"/>
              <a:gd name="connsiteY2" fmla="*/ 360545 h 6028256"/>
              <a:gd name="connsiteX3" fmla="*/ 4673934 w 5578823"/>
              <a:gd name="connsiteY3" fmla="*/ 738354 h 6028256"/>
              <a:gd name="connsiteX4" fmla="*/ 5421862 w 5578823"/>
              <a:gd name="connsiteY4" fmla="*/ 1773839 h 6028256"/>
              <a:gd name="connsiteX5" fmla="*/ 5469198 w 5578823"/>
              <a:gd name="connsiteY5" fmla="*/ 3329255 h 6028256"/>
              <a:gd name="connsiteX6" fmla="*/ 4741546 w 5578823"/>
              <a:gd name="connsiteY6" fmla="*/ 4877588 h 6028256"/>
              <a:gd name="connsiteX7" fmla="*/ 1325600 w 5578823"/>
              <a:gd name="connsiteY7" fmla="*/ 5980388 h 6028256"/>
              <a:gd name="connsiteX8" fmla="*/ 137593 w 5578823"/>
              <a:gd name="connsiteY8" fmla="*/ 5804042 h 6028256"/>
              <a:gd name="connsiteX9" fmla="*/ 0 w 5578823"/>
              <a:gd name="connsiteY9" fmla="*/ 5760161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3362A0EA-3E81-4464-94B8-70BE5870ED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İçerik Yer Tutucusu 2">
            <a:extLst>
              <a:ext uri="{FF2B5EF4-FFF2-40B4-BE49-F238E27FC236}">
                <a16:creationId xmlns:a16="http://schemas.microsoft.com/office/drawing/2014/main" xmlns="" id="{431050B7-3FC8-468F-8991-6655601DB0D5}"/>
              </a:ext>
            </a:extLst>
          </p:cNvPr>
          <p:cNvSpPr>
            <a:spLocks noGrp="1"/>
          </p:cNvSpPr>
          <p:nvPr>
            <p:ph idx="1"/>
          </p:nvPr>
        </p:nvSpPr>
        <p:spPr>
          <a:xfrm>
            <a:off x="762000" y="71887"/>
            <a:ext cx="5334000" cy="6024114"/>
          </a:xfrm>
        </p:spPr>
        <p:txBody>
          <a:bodyPr vert="horz" lIns="91440" tIns="45720" rIns="91440" bIns="45720" rtlCol="0" anchor="t">
            <a:noAutofit/>
          </a:bodyPr>
          <a:lstStyle/>
          <a:p>
            <a:r>
              <a:rPr lang="tr-TR" sz="2100" dirty="0">
                <a:solidFill>
                  <a:srgbClr val="FFFFFF"/>
                </a:solidFill>
                <a:ea typeface="+mn-lt"/>
                <a:cs typeface="+mn-lt"/>
              </a:rPr>
              <a:t>"Mart 2020'de </a:t>
            </a:r>
            <a:r>
              <a:rPr lang="tr-TR" sz="2100" dirty="0" err="1">
                <a:solidFill>
                  <a:srgbClr val="FFFFFF"/>
                </a:solidFill>
                <a:ea typeface="+mn-lt"/>
                <a:cs typeface="+mn-lt"/>
              </a:rPr>
              <a:t>Tobacco</a:t>
            </a:r>
            <a:r>
              <a:rPr lang="tr-TR" sz="2100" dirty="0">
                <a:solidFill>
                  <a:srgbClr val="FFFFFF"/>
                </a:solidFill>
                <a:ea typeface="+mn-lt"/>
                <a:cs typeface="+mn-lt"/>
              </a:rPr>
              <a:t> </a:t>
            </a:r>
            <a:r>
              <a:rPr lang="tr-TR" sz="2100" dirty="0" err="1">
                <a:solidFill>
                  <a:srgbClr val="FFFFFF"/>
                </a:solidFill>
                <a:ea typeface="+mn-lt"/>
                <a:cs typeface="+mn-lt"/>
              </a:rPr>
              <a:t>Induced</a:t>
            </a:r>
            <a:r>
              <a:rPr lang="tr-TR" sz="2100" dirty="0">
                <a:solidFill>
                  <a:srgbClr val="FFFFFF"/>
                </a:solidFill>
                <a:ea typeface="+mn-lt"/>
                <a:cs typeface="+mn-lt"/>
              </a:rPr>
              <a:t> </a:t>
            </a:r>
            <a:r>
              <a:rPr lang="tr-TR" sz="2100" dirty="0" err="1">
                <a:solidFill>
                  <a:srgbClr val="FFFFFF"/>
                </a:solidFill>
                <a:ea typeface="+mn-lt"/>
                <a:cs typeface="+mn-lt"/>
              </a:rPr>
              <a:t>Diseases'de</a:t>
            </a:r>
            <a:r>
              <a:rPr lang="tr-TR" sz="2100" dirty="0">
                <a:solidFill>
                  <a:srgbClr val="FFFFFF"/>
                </a:solidFill>
                <a:ea typeface="+mn-lt"/>
                <a:cs typeface="+mn-lt"/>
              </a:rPr>
              <a:t> yayımlanan ve 5 büyük araştırmayı kapsayan bir sistematik derlemede, sigara içenlerde Kovid-19 nedeniyle ağır semptomlar gösterme riskinin 1,45 kat arttığı, içmeyenlere göre 2,4 kat daha fazla yoğun bakıma yatırıldığı, solunum cihazına bağlandığı veya yaşamını kaybettiği belirlenmiştir. </a:t>
            </a:r>
            <a:r>
              <a:rPr lang="tr-TR" sz="2100" dirty="0" err="1">
                <a:solidFill>
                  <a:srgbClr val="FFFFFF"/>
                </a:solidFill>
                <a:ea typeface="+mn-lt"/>
                <a:cs typeface="+mn-lt"/>
              </a:rPr>
              <a:t>Guan</a:t>
            </a:r>
            <a:r>
              <a:rPr lang="tr-TR" sz="2100" dirty="0">
                <a:solidFill>
                  <a:srgbClr val="FFFFFF"/>
                </a:solidFill>
                <a:ea typeface="+mn-lt"/>
                <a:cs typeface="+mn-lt"/>
              </a:rPr>
              <a:t> ve arkadaşları tarafından 1099 kişi dahil edilerek Çin'de yapılan geniş çaplı bir araştırmada bu hastaların 173'ünde hastalığın ağır seyrettiği belirlenmiş, bunların da yüzde 1,3'ünün sigara bırakanlardan, yüzde 1,8'inin ise aktif içenlerden oluştuğu tespit edilmiştir.</a:t>
            </a:r>
            <a:endParaRPr lang="tr-TR" sz="2100" dirty="0">
              <a:solidFill>
                <a:srgbClr val="FFFFFF"/>
              </a:solidFill>
            </a:endParaRPr>
          </a:p>
        </p:txBody>
      </p:sp>
    </p:spTree>
    <p:extLst>
      <p:ext uri="{BB962C8B-B14F-4D97-AF65-F5344CB8AC3E}">
        <p14:creationId xmlns:p14="http://schemas.microsoft.com/office/powerpoint/2010/main" val="3894577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A1F6F945-08BE-4D33-9FAA-86D383E8D2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578823" cy="6028256"/>
          </a:xfrm>
          <a:custGeom>
            <a:avLst/>
            <a:gdLst>
              <a:gd name="connsiteX0" fmla="*/ 0 w 5578823"/>
              <a:gd name="connsiteY0" fmla="*/ 0 h 6028256"/>
              <a:gd name="connsiteX1" fmla="*/ 3897606 w 5578823"/>
              <a:gd name="connsiteY1" fmla="*/ 0 h 6028256"/>
              <a:gd name="connsiteX2" fmla="*/ 4274232 w 5578823"/>
              <a:gd name="connsiteY2" fmla="*/ 360545 h 6028256"/>
              <a:gd name="connsiteX3" fmla="*/ 4673934 w 5578823"/>
              <a:gd name="connsiteY3" fmla="*/ 738354 h 6028256"/>
              <a:gd name="connsiteX4" fmla="*/ 5421862 w 5578823"/>
              <a:gd name="connsiteY4" fmla="*/ 1773839 h 6028256"/>
              <a:gd name="connsiteX5" fmla="*/ 5469198 w 5578823"/>
              <a:gd name="connsiteY5" fmla="*/ 3329255 h 6028256"/>
              <a:gd name="connsiteX6" fmla="*/ 4741546 w 5578823"/>
              <a:gd name="connsiteY6" fmla="*/ 4877588 h 6028256"/>
              <a:gd name="connsiteX7" fmla="*/ 1325600 w 5578823"/>
              <a:gd name="connsiteY7" fmla="*/ 5980388 h 6028256"/>
              <a:gd name="connsiteX8" fmla="*/ 137593 w 5578823"/>
              <a:gd name="connsiteY8" fmla="*/ 5804042 h 6028256"/>
              <a:gd name="connsiteX9" fmla="*/ 0 w 5578823"/>
              <a:gd name="connsiteY9" fmla="*/ 5760161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E633B38B-B87A-4288-A20F-0223A6C27A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İçerik Yer Tutucusu 2">
            <a:extLst>
              <a:ext uri="{FF2B5EF4-FFF2-40B4-BE49-F238E27FC236}">
                <a16:creationId xmlns:a16="http://schemas.microsoft.com/office/drawing/2014/main" xmlns="" id="{628A5FB1-D1D8-4327-A171-781C42C89B13}"/>
              </a:ext>
            </a:extLst>
          </p:cNvPr>
          <p:cNvSpPr>
            <a:spLocks noGrp="1"/>
          </p:cNvSpPr>
          <p:nvPr>
            <p:ph idx="1"/>
          </p:nvPr>
        </p:nvSpPr>
        <p:spPr>
          <a:xfrm>
            <a:off x="6096000" y="86265"/>
            <a:ext cx="5334000" cy="6009736"/>
          </a:xfrm>
        </p:spPr>
        <p:txBody>
          <a:bodyPr vert="horz" lIns="91440" tIns="45720" rIns="91440" bIns="45720" rtlCol="0" anchor="t">
            <a:noAutofit/>
          </a:bodyPr>
          <a:lstStyle/>
          <a:p>
            <a:r>
              <a:rPr lang="tr-TR" sz="2200" dirty="0">
                <a:solidFill>
                  <a:srgbClr val="FFFFFF"/>
                </a:solidFill>
                <a:ea typeface="+mn-lt"/>
                <a:cs typeface="+mn-lt"/>
              </a:rPr>
              <a:t>Solunum cihazına bağlanan, yoğun bakıma yatırılan ya da ölenlerin yüzde 25,5'inin aktif sigara içen, yüzde 7,6'sının ise sigarayı bırakanlardan olduğu ortaya çıkmıştır. Hastalığın hafif seyrettiği kişilerde ise aktif sigara içme oranı sadece yüzde 11,8 olarak belirlenmiştir Daha pek çok ileri ve geniş çaplı çalışmalara ihtiyaç olsa da bu verilere dayanarak sigara ile Kovid-19 arasında olumsuz bir </a:t>
            </a:r>
            <a:r>
              <a:rPr lang="tr-TR" sz="2200" dirty="0" err="1">
                <a:solidFill>
                  <a:srgbClr val="FFFFFF"/>
                </a:solidFill>
                <a:ea typeface="+mn-lt"/>
                <a:cs typeface="+mn-lt"/>
              </a:rPr>
              <a:t>nedensel</a:t>
            </a:r>
            <a:r>
              <a:rPr lang="tr-TR" sz="2200" dirty="0">
                <a:solidFill>
                  <a:srgbClr val="FFFFFF"/>
                </a:solidFill>
                <a:ea typeface="+mn-lt"/>
                <a:cs typeface="+mn-lt"/>
              </a:rPr>
              <a:t> bir bağlantı olduğu ifade edilebilir ve </a:t>
            </a:r>
            <a:r>
              <a:rPr lang="tr-TR" sz="2200" dirty="0" err="1">
                <a:solidFill>
                  <a:srgbClr val="FFFFFF"/>
                </a:solidFill>
                <a:ea typeface="+mn-lt"/>
                <a:cs typeface="+mn-lt"/>
              </a:rPr>
              <a:t>koronavirüse</a:t>
            </a:r>
            <a:r>
              <a:rPr lang="tr-TR" sz="2200" dirty="0">
                <a:solidFill>
                  <a:srgbClr val="FFFFFF"/>
                </a:solidFill>
                <a:ea typeface="+mn-lt"/>
                <a:cs typeface="+mn-lt"/>
              </a:rPr>
              <a:t> yakalanan hastalarda sigara içenlerin, içmeyenlere oranla hastalığı daha ağır geçirdiği söylenebilir."</a:t>
            </a:r>
            <a:endParaRPr lang="tr-TR" sz="2200" dirty="0">
              <a:solidFill>
                <a:srgbClr val="FFFFFF"/>
              </a:solidFill>
            </a:endParaRPr>
          </a:p>
        </p:txBody>
      </p:sp>
    </p:spTree>
    <p:extLst>
      <p:ext uri="{BB962C8B-B14F-4D97-AF65-F5344CB8AC3E}">
        <p14:creationId xmlns:p14="http://schemas.microsoft.com/office/powerpoint/2010/main" val="309216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5815A23-71BB-4173-B4BF-E90CD9D20A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08054" y="0"/>
            <a:ext cx="4583947" cy="6131671"/>
          </a:xfrm>
          <a:custGeom>
            <a:avLst/>
            <a:gdLst>
              <a:gd name="connsiteX0" fmla="*/ 1303111 w 4583947"/>
              <a:gd name="connsiteY0" fmla="*/ 0 h 6131671"/>
              <a:gd name="connsiteX1" fmla="*/ 4583947 w 4583947"/>
              <a:gd name="connsiteY1" fmla="*/ 0 h 6131671"/>
              <a:gd name="connsiteX2" fmla="*/ 4583947 w 4583947"/>
              <a:gd name="connsiteY2" fmla="*/ 4228311 h 6131671"/>
              <a:gd name="connsiteX3" fmla="*/ 4541880 w 4583947"/>
              <a:gd name="connsiteY3" fmla="*/ 4258857 h 6131671"/>
              <a:gd name="connsiteX4" fmla="*/ 4128523 w 4583947"/>
              <a:gd name="connsiteY4" fmla="*/ 4540543 h 6131671"/>
              <a:gd name="connsiteX5" fmla="*/ 1946719 w 4583947"/>
              <a:gd name="connsiteY5" fmla="*/ 5933430 h 6131671"/>
              <a:gd name="connsiteX6" fmla="*/ 393090 w 4583947"/>
              <a:gd name="connsiteY6" fmla="*/ 5653230 h 6131671"/>
              <a:gd name="connsiteX7" fmla="*/ 62 w 4583947"/>
              <a:gd name="connsiteY7" fmla="*/ 4146595 h 6131671"/>
              <a:gd name="connsiteX8" fmla="*/ 1277882 w 4583947"/>
              <a:gd name="connsiteY8" fmla="*/ 32051 h 613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83947" h="6131671">
                <a:moveTo>
                  <a:pt x="1303111" y="0"/>
                </a:moveTo>
                <a:lnTo>
                  <a:pt x="4583947" y="0"/>
                </a:lnTo>
                <a:lnTo>
                  <a:pt x="4583947" y="4228311"/>
                </a:lnTo>
                <a:lnTo>
                  <a:pt x="4541880" y="4258857"/>
                </a:lnTo>
                <a:cubicBezTo>
                  <a:pt x="4395640" y="4361102"/>
                  <a:pt x="4254236" y="4453840"/>
                  <a:pt x="4128523" y="4540543"/>
                </a:cubicBezTo>
                <a:cubicBezTo>
                  <a:pt x="3416510" y="5032410"/>
                  <a:pt x="2702940" y="5523262"/>
                  <a:pt x="1946719" y="5933430"/>
                </a:cubicBezTo>
                <a:cubicBezTo>
                  <a:pt x="1506382" y="6172525"/>
                  <a:pt x="872113" y="6310628"/>
                  <a:pt x="393090" y="5653230"/>
                </a:cubicBezTo>
                <a:cubicBezTo>
                  <a:pt x="73281" y="5214029"/>
                  <a:pt x="-2478" y="4628756"/>
                  <a:pt x="62" y="4146595"/>
                </a:cubicBezTo>
                <a:cubicBezTo>
                  <a:pt x="8670" y="2518973"/>
                  <a:pt x="544344" y="1015353"/>
                  <a:pt x="1277882" y="3205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B423BB46-9386-40B6-B6A8-70CDDE7341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839075" y="16663"/>
            <a:ext cx="4352924" cy="6092804"/>
          </a:xfrm>
          <a:custGeom>
            <a:avLst/>
            <a:gdLst>
              <a:gd name="connsiteX0" fmla="*/ 520805 w 4496214"/>
              <a:gd name="connsiteY0" fmla="*/ 0 h 4712444"/>
              <a:gd name="connsiteX1" fmla="*/ 4496214 w 4496214"/>
              <a:gd name="connsiteY1" fmla="*/ 0 h 4712444"/>
              <a:gd name="connsiteX2" fmla="*/ 4496214 w 4496214"/>
              <a:gd name="connsiteY2" fmla="*/ 2870874 h 4712444"/>
              <a:gd name="connsiteX3" fmla="*/ 4327504 w 4496214"/>
              <a:gd name="connsiteY3" fmla="*/ 2986301 h 4712444"/>
              <a:gd name="connsiteX4" fmla="*/ 4128523 w 4496214"/>
              <a:gd name="connsiteY4" fmla="*/ 3121316 h 4712444"/>
              <a:gd name="connsiteX5" fmla="*/ 1946719 w 4496214"/>
              <a:gd name="connsiteY5" fmla="*/ 4514203 h 4712444"/>
              <a:gd name="connsiteX6" fmla="*/ 393090 w 4496214"/>
              <a:gd name="connsiteY6" fmla="*/ 4234003 h 4712444"/>
              <a:gd name="connsiteX7" fmla="*/ 62 w 4496214"/>
              <a:gd name="connsiteY7" fmla="*/ 2727368 h 4712444"/>
              <a:gd name="connsiteX8" fmla="*/ 513680 w 4496214"/>
              <a:gd name="connsiteY8" fmla="*/ 17175 h 4712444"/>
              <a:gd name="connsiteX0" fmla="*/ 4496214 w 4496214"/>
              <a:gd name="connsiteY0" fmla="*/ 0 h 4712444"/>
              <a:gd name="connsiteX1" fmla="*/ 4496214 w 4496214"/>
              <a:gd name="connsiteY1" fmla="*/ 2870874 h 4712444"/>
              <a:gd name="connsiteX2" fmla="*/ 4327504 w 4496214"/>
              <a:gd name="connsiteY2" fmla="*/ 2986301 h 4712444"/>
              <a:gd name="connsiteX3" fmla="*/ 4128523 w 4496214"/>
              <a:gd name="connsiteY3" fmla="*/ 3121316 h 4712444"/>
              <a:gd name="connsiteX4" fmla="*/ 1946719 w 4496214"/>
              <a:gd name="connsiteY4" fmla="*/ 4514203 h 4712444"/>
              <a:gd name="connsiteX5" fmla="*/ 393090 w 4496214"/>
              <a:gd name="connsiteY5" fmla="*/ 4234003 h 4712444"/>
              <a:gd name="connsiteX6" fmla="*/ 62 w 4496214"/>
              <a:gd name="connsiteY6" fmla="*/ 2727368 h 4712444"/>
              <a:gd name="connsiteX7" fmla="*/ 513680 w 4496214"/>
              <a:gd name="connsiteY7" fmla="*/ 17175 h 4712444"/>
              <a:gd name="connsiteX8" fmla="*/ 610729 w 4496214"/>
              <a:gd name="connsiteY8" fmla="*/ 94249 h 4712444"/>
              <a:gd name="connsiteX0" fmla="*/ 4496214 w 4496214"/>
              <a:gd name="connsiteY0" fmla="*/ 2853983 h 4695553"/>
              <a:gd name="connsiteX1" fmla="*/ 4327504 w 4496214"/>
              <a:gd name="connsiteY1" fmla="*/ 2969410 h 4695553"/>
              <a:gd name="connsiteX2" fmla="*/ 4128523 w 4496214"/>
              <a:gd name="connsiteY2" fmla="*/ 3104425 h 4695553"/>
              <a:gd name="connsiteX3" fmla="*/ 1946719 w 4496214"/>
              <a:gd name="connsiteY3" fmla="*/ 4497312 h 4695553"/>
              <a:gd name="connsiteX4" fmla="*/ 393090 w 4496214"/>
              <a:gd name="connsiteY4" fmla="*/ 4217112 h 4695553"/>
              <a:gd name="connsiteX5" fmla="*/ 62 w 4496214"/>
              <a:gd name="connsiteY5" fmla="*/ 2710477 h 4695553"/>
              <a:gd name="connsiteX6" fmla="*/ 513680 w 4496214"/>
              <a:gd name="connsiteY6" fmla="*/ 284 h 4695553"/>
              <a:gd name="connsiteX7" fmla="*/ 610729 w 4496214"/>
              <a:gd name="connsiteY7" fmla="*/ 77358 h 4695553"/>
              <a:gd name="connsiteX0" fmla="*/ 4496214 w 4496214"/>
              <a:gd name="connsiteY0" fmla="*/ 2853699 h 4695269"/>
              <a:gd name="connsiteX1" fmla="*/ 4327504 w 4496214"/>
              <a:gd name="connsiteY1" fmla="*/ 2969126 h 4695269"/>
              <a:gd name="connsiteX2" fmla="*/ 4128523 w 4496214"/>
              <a:gd name="connsiteY2" fmla="*/ 3104141 h 4695269"/>
              <a:gd name="connsiteX3" fmla="*/ 1946719 w 4496214"/>
              <a:gd name="connsiteY3" fmla="*/ 4497028 h 4695269"/>
              <a:gd name="connsiteX4" fmla="*/ 393090 w 4496214"/>
              <a:gd name="connsiteY4" fmla="*/ 4216828 h 4695269"/>
              <a:gd name="connsiteX5" fmla="*/ 62 w 4496214"/>
              <a:gd name="connsiteY5" fmla="*/ 2710193 h 4695269"/>
              <a:gd name="connsiteX6" fmla="*/ 513680 w 4496214"/>
              <a:gd name="connsiteY6" fmla="*/ 0 h 4695269"/>
              <a:gd name="connsiteX0" fmla="*/ 4496214 w 4496214"/>
              <a:gd name="connsiteY0" fmla="*/ 2853699 h 4650427"/>
              <a:gd name="connsiteX1" fmla="*/ 4327504 w 4496214"/>
              <a:gd name="connsiteY1" fmla="*/ 2969126 h 4650427"/>
              <a:gd name="connsiteX2" fmla="*/ 4128523 w 4496214"/>
              <a:gd name="connsiteY2" fmla="*/ 3104141 h 4650427"/>
              <a:gd name="connsiteX3" fmla="*/ 3578025 w 4496214"/>
              <a:gd name="connsiteY3" fmla="*/ 3466740 h 4650427"/>
              <a:gd name="connsiteX4" fmla="*/ 1946719 w 4496214"/>
              <a:gd name="connsiteY4" fmla="*/ 4497028 h 4650427"/>
              <a:gd name="connsiteX5" fmla="*/ 393090 w 4496214"/>
              <a:gd name="connsiteY5" fmla="*/ 4216828 h 4650427"/>
              <a:gd name="connsiteX6" fmla="*/ 62 w 4496214"/>
              <a:gd name="connsiteY6" fmla="*/ 2710193 h 4650427"/>
              <a:gd name="connsiteX7" fmla="*/ 513680 w 4496214"/>
              <a:gd name="connsiteY7" fmla="*/ 0 h 4650427"/>
              <a:gd name="connsiteX0" fmla="*/ 4496214 w 4496214"/>
              <a:gd name="connsiteY0" fmla="*/ 2853699 h 4650427"/>
              <a:gd name="connsiteX1" fmla="*/ 4327504 w 4496214"/>
              <a:gd name="connsiteY1" fmla="*/ 2969126 h 4650427"/>
              <a:gd name="connsiteX2" fmla="*/ 4128523 w 4496214"/>
              <a:gd name="connsiteY2" fmla="*/ 3104141 h 4650427"/>
              <a:gd name="connsiteX3" fmla="*/ 3578025 w 4496214"/>
              <a:gd name="connsiteY3" fmla="*/ 3466740 h 4650427"/>
              <a:gd name="connsiteX4" fmla="*/ 1946719 w 4496214"/>
              <a:gd name="connsiteY4" fmla="*/ 4497028 h 4650427"/>
              <a:gd name="connsiteX5" fmla="*/ 393090 w 4496214"/>
              <a:gd name="connsiteY5" fmla="*/ 4216828 h 4650427"/>
              <a:gd name="connsiteX6" fmla="*/ 62 w 4496214"/>
              <a:gd name="connsiteY6" fmla="*/ 2710193 h 4650427"/>
              <a:gd name="connsiteX7" fmla="*/ 513680 w 4496214"/>
              <a:gd name="connsiteY7" fmla="*/ 0 h 4650427"/>
              <a:gd name="connsiteX0" fmla="*/ 4496214 w 4496214"/>
              <a:gd name="connsiteY0" fmla="*/ 2853699 h 4650427"/>
              <a:gd name="connsiteX1" fmla="*/ 4327504 w 4496214"/>
              <a:gd name="connsiteY1" fmla="*/ 2969126 h 4650427"/>
              <a:gd name="connsiteX2" fmla="*/ 3578025 w 4496214"/>
              <a:gd name="connsiteY2" fmla="*/ 3466740 h 4650427"/>
              <a:gd name="connsiteX3" fmla="*/ 1946719 w 4496214"/>
              <a:gd name="connsiteY3" fmla="*/ 4497028 h 4650427"/>
              <a:gd name="connsiteX4" fmla="*/ 393090 w 4496214"/>
              <a:gd name="connsiteY4" fmla="*/ 4216828 h 4650427"/>
              <a:gd name="connsiteX5" fmla="*/ 62 w 4496214"/>
              <a:gd name="connsiteY5" fmla="*/ 2710193 h 4650427"/>
              <a:gd name="connsiteX6" fmla="*/ 513680 w 4496214"/>
              <a:gd name="connsiteY6" fmla="*/ 0 h 4650427"/>
              <a:gd name="connsiteX0" fmla="*/ 4496214 w 4496214"/>
              <a:gd name="connsiteY0" fmla="*/ 2853699 h 4650427"/>
              <a:gd name="connsiteX1" fmla="*/ 3578025 w 4496214"/>
              <a:gd name="connsiteY1" fmla="*/ 3466740 h 4650427"/>
              <a:gd name="connsiteX2" fmla="*/ 1946719 w 4496214"/>
              <a:gd name="connsiteY2" fmla="*/ 4497028 h 4650427"/>
              <a:gd name="connsiteX3" fmla="*/ 393090 w 4496214"/>
              <a:gd name="connsiteY3" fmla="*/ 4216828 h 4650427"/>
              <a:gd name="connsiteX4" fmla="*/ 62 w 4496214"/>
              <a:gd name="connsiteY4" fmla="*/ 2710193 h 4650427"/>
              <a:gd name="connsiteX5" fmla="*/ 513680 w 4496214"/>
              <a:gd name="connsiteY5" fmla="*/ 0 h 4650427"/>
              <a:gd name="connsiteX0" fmla="*/ 3578025 w 3578025"/>
              <a:gd name="connsiteY0" fmla="*/ 3466740 h 4650427"/>
              <a:gd name="connsiteX1" fmla="*/ 1946719 w 3578025"/>
              <a:gd name="connsiteY1" fmla="*/ 4497028 h 4650427"/>
              <a:gd name="connsiteX2" fmla="*/ 393090 w 3578025"/>
              <a:gd name="connsiteY2" fmla="*/ 4216828 h 4650427"/>
              <a:gd name="connsiteX3" fmla="*/ 62 w 3578025"/>
              <a:gd name="connsiteY3" fmla="*/ 2710193 h 4650427"/>
              <a:gd name="connsiteX4" fmla="*/ 513680 w 3578025"/>
              <a:gd name="connsiteY4" fmla="*/ 0 h 4650427"/>
              <a:gd name="connsiteX0" fmla="*/ 3578025 w 3578025"/>
              <a:gd name="connsiteY0" fmla="*/ 3466740 h 4705670"/>
              <a:gd name="connsiteX1" fmla="*/ 1946719 w 3578025"/>
              <a:gd name="connsiteY1" fmla="*/ 4497028 h 4705670"/>
              <a:gd name="connsiteX2" fmla="*/ 393090 w 3578025"/>
              <a:gd name="connsiteY2" fmla="*/ 4216828 h 4705670"/>
              <a:gd name="connsiteX3" fmla="*/ 62 w 3578025"/>
              <a:gd name="connsiteY3" fmla="*/ 2710193 h 4705670"/>
              <a:gd name="connsiteX4" fmla="*/ 513680 w 3578025"/>
              <a:gd name="connsiteY4" fmla="*/ 0 h 4705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8025" h="4705670">
                <a:moveTo>
                  <a:pt x="3578025" y="3466740"/>
                </a:moveTo>
                <a:cubicBezTo>
                  <a:pt x="3034256" y="3810169"/>
                  <a:pt x="2520630" y="4206761"/>
                  <a:pt x="1946719" y="4497028"/>
                </a:cubicBezTo>
                <a:cubicBezTo>
                  <a:pt x="1423184" y="4761816"/>
                  <a:pt x="872113" y="4874226"/>
                  <a:pt x="393090" y="4216828"/>
                </a:cubicBezTo>
                <a:cubicBezTo>
                  <a:pt x="73281" y="3777627"/>
                  <a:pt x="-2478" y="3192354"/>
                  <a:pt x="62" y="2710193"/>
                </a:cubicBezTo>
                <a:cubicBezTo>
                  <a:pt x="5227" y="1733619"/>
                  <a:pt x="200135" y="801687"/>
                  <a:pt x="513680" y="0"/>
                </a:cubicBez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İçerik Yer Tutucusu 2">
            <a:extLst>
              <a:ext uri="{FF2B5EF4-FFF2-40B4-BE49-F238E27FC236}">
                <a16:creationId xmlns:a16="http://schemas.microsoft.com/office/drawing/2014/main" xmlns="" id="{742A8BB8-923D-4115-A173-C256F4E68E57}"/>
              </a:ext>
            </a:extLst>
          </p:cNvPr>
          <p:cNvSpPr>
            <a:spLocks noGrp="1"/>
          </p:cNvSpPr>
          <p:nvPr>
            <p:ph idx="1"/>
          </p:nvPr>
        </p:nvSpPr>
        <p:spPr>
          <a:xfrm>
            <a:off x="521287" y="86033"/>
            <a:ext cx="6668550" cy="6526161"/>
          </a:xfrm>
        </p:spPr>
        <p:txBody>
          <a:bodyPr vert="horz" lIns="91440" tIns="45720" rIns="91440" bIns="45720" rtlCol="0" anchor="t">
            <a:normAutofit/>
          </a:bodyPr>
          <a:lstStyle/>
          <a:p>
            <a:pPr marL="342900" indent="-342900"/>
            <a:r>
              <a:rPr lang="tr-TR" sz="2300" dirty="0">
                <a:solidFill>
                  <a:srgbClr val="FFFFFF"/>
                </a:solidFill>
                <a:ea typeface="+mn-lt"/>
                <a:cs typeface="+mn-lt"/>
              </a:rPr>
              <a:t>Akciğerlerin uzun süre dumana maruz bırakılması nedeniyle kapasitesinin azaldığını belirten Toprak, "Yani akciğerin asıl görevi olan havadan oksijen alabilmesi için yeterli yüzey alanı yoktur ve vücut için gerekli olan oksijeni sağlayamaz ya da sağlayabilmek için çok daha fazla gayret etmesi gerekir. Sigara içen kişilerin akciğerlerinde biriken salgı, normalden daha koyu kıvamlıdır, bu da hava yollarının daha kolay tıkanmasına yol açar ve enfeksiyona zemin hazırlar. Sigara içen Kovid-19 hastaları kalp ve kanser gibi hastalıkları olduğunda bu hastalıklara bağlı olumsuz durumlar daha fazla gözlenir." diye konuştu</a:t>
            </a:r>
            <a:endParaRPr lang="tr-TR" sz="2300" dirty="0">
              <a:solidFill>
                <a:srgbClr val="FFFFFF"/>
              </a:solidFill>
            </a:endParaRPr>
          </a:p>
          <a:p>
            <a:endParaRPr lang="tr-TR" sz="2400" dirty="0"/>
          </a:p>
        </p:txBody>
      </p:sp>
    </p:spTree>
    <p:extLst>
      <p:ext uri="{BB962C8B-B14F-4D97-AF65-F5344CB8AC3E}">
        <p14:creationId xmlns:p14="http://schemas.microsoft.com/office/powerpoint/2010/main" val="204430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D7DE48F-5E03-4F83-A6D6-BE21C7DFE8C4}"/>
              </a:ext>
            </a:extLst>
          </p:cNvPr>
          <p:cNvSpPr>
            <a:spLocks noGrp="1"/>
          </p:cNvSpPr>
          <p:nvPr>
            <p:ph type="title"/>
          </p:nvPr>
        </p:nvSpPr>
        <p:spPr>
          <a:xfrm>
            <a:off x="688258" y="540774"/>
            <a:ext cx="10668000" cy="73743"/>
          </a:xfrm>
        </p:spPr>
        <p:txBody>
          <a:bodyPr>
            <a:normAutofit fontScale="90000"/>
          </a:bodyPr>
          <a:lstStyle/>
          <a:p>
            <a:r>
              <a:rPr lang="tr-TR" dirty="0">
                <a:ea typeface="+mj-lt"/>
                <a:cs typeface="+mj-lt"/>
              </a:rPr>
              <a:t>Sigara içenler yakınlarına da daha fazla zarar verdikleri bir dönemde</a:t>
            </a:r>
            <a:endParaRPr lang="tr-TR" dirty="0"/>
          </a:p>
        </p:txBody>
      </p:sp>
      <p:sp>
        <p:nvSpPr>
          <p:cNvPr id="3" name="İçerik Yer Tutucusu 2">
            <a:extLst>
              <a:ext uri="{FF2B5EF4-FFF2-40B4-BE49-F238E27FC236}">
                <a16:creationId xmlns:a16="http://schemas.microsoft.com/office/drawing/2014/main" xmlns="" id="{ABA2E5CC-1876-4FA9-848D-9CDED6D34384}"/>
              </a:ext>
            </a:extLst>
          </p:cNvPr>
          <p:cNvSpPr>
            <a:spLocks noGrp="1"/>
          </p:cNvSpPr>
          <p:nvPr>
            <p:ph idx="1"/>
          </p:nvPr>
        </p:nvSpPr>
        <p:spPr>
          <a:xfrm>
            <a:off x="762000" y="1388807"/>
            <a:ext cx="10668000" cy="5243759"/>
          </a:xfrm>
        </p:spPr>
        <p:txBody>
          <a:bodyPr vert="horz" lIns="91440" tIns="45720" rIns="91440" bIns="45720" rtlCol="0" anchor="t">
            <a:normAutofit/>
          </a:bodyPr>
          <a:lstStyle/>
          <a:p>
            <a:r>
              <a:rPr lang="tr-TR" sz="2900" dirty="0">
                <a:solidFill>
                  <a:srgbClr val="FFFFFF"/>
                </a:solidFill>
                <a:ea typeface="+mn-lt"/>
                <a:cs typeface="+mn-lt"/>
              </a:rPr>
              <a:t>Bu dönemde sigara içenlerin her zamankinden çok daha fazla zarar gördüğünün altını çizen Toprak, "Sigara içenler, sigaranın kendi zararlarına ek olarak bir de Kovid-19 için artmış zararları ve riskleri ile karşı karşıyalar. Sadece kendilerine değil yukarıda saydığımız bulaştırma riski nedeniyle yakınlarına da daha fazla zarar verdikleri bir dönemdeler. Bundan daha fazla sigarayı bırakma nedenimiz ve fırsatımız olamaz." dedi.</a:t>
            </a:r>
            <a:endParaRPr lang="tr-TR" sz="2900" dirty="0">
              <a:solidFill>
                <a:srgbClr val="FFFFFF"/>
              </a:solidFill>
            </a:endParaRPr>
          </a:p>
        </p:txBody>
      </p:sp>
    </p:spTree>
    <p:extLst>
      <p:ext uri="{BB962C8B-B14F-4D97-AF65-F5344CB8AC3E}">
        <p14:creationId xmlns:p14="http://schemas.microsoft.com/office/powerpoint/2010/main" val="1567951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7A61E5A-5371-4DBD-B220-42C4CB593043}"/>
              </a:ext>
            </a:extLst>
          </p:cNvPr>
          <p:cNvSpPr>
            <a:spLocks noGrp="1"/>
          </p:cNvSpPr>
          <p:nvPr>
            <p:ph type="title"/>
          </p:nvPr>
        </p:nvSpPr>
        <p:spPr>
          <a:xfrm>
            <a:off x="762000" y="639097"/>
            <a:ext cx="10668000" cy="553066"/>
          </a:xfrm>
        </p:spPr>
        <p:txBody>
          <a:bodyPr>
            <a:normAutofit fontScale="90000"/>
          </a:bodyPr>
          <a:lstStyle/>
          <a:p>
            <a:r>
              <a:rPr lang="tr-TR" dirty="0"/>
              <a:t>Sigara içenler yakınlarına da daha fazla zarar verdikleri bir dönemde</a:t>
            </a:r>
          </a:p>
          <a:p>
            <a:endParaRPr lang="tr-TR" dirty="0"/>
          </a:p>
        </p:txBody>
      </p:sp>
      <p:sp>
        <p:nvSpPr>
          <p:cNvPr id="3" name="İçerik Yer Tutucusu 2">
            <a:extLst>
              <a:ext uri="{FF2B5EF4-FFF2-40B4-BE49-F238E27FC236}">
                <a16:creationId xmlns:a16="http://schemas.microsoft.com/office/drawing/2014/main" xmlns="" id="{2F6BF8EA-325A-4B95-B6C5-D3FEB47CD156}"/>
              </a:ext>
            </a:extLst>
          </p:cNvPr>
          <p:cNvSpPr>
            <a:spLocks noGrp="1"/>
          </p:cNvSpPr>
          <p:nvPr>
            <p:ph idx="1"/>
          </p:nvPr>
        </p:nvSpPr>
        <p:spPr>
          <a:xfrm>
            <a:off x="762000" y="1241323"/>
            <a:ext cx="10668000" cy="4862760"/>
          </a:xfrm>
        </p:spPr>
        <p:txBody>
          <a:bodyPr vert="horz" lIns="91440" tIns="45720" rIns="91440" bIns="45720" rtlCol="0" anchor="t">
            <a:normAutofit fontScale="77500" lnSpcReduction="20000"/>
          </a:bodyPr>
          <a:lstStyle/>
          <a:p>
            <a:pPr marL="0" indent="0"/>
            <a:r>
              <a:rPr lang="tr-TR" dirty="0">
                <a:solidFill>
                  <a:srgbClr val="FFFFFF"/>
                </a:solidFill>
                <a:ea typeface="+mn-lt"/>
                <a:cs typeface="+mn-lt"/>
              </a:rPr>
              <a:t>Virüs hasta bireylerden öksürme, hapşırma yoluyla ortaya saçılan damlacıklarla ve hastaların bulaştırdığı yüzeylerden (göz, ağız, burun mukozasına temasla) bulaşabilir. Bu mantıkla hareket edecek olursak sigara soluduktan sonra kuvvetli üflemeyle damlacık yolu ile bulaş olma riski taşıdığı söylenebilir. Bir başka nokta da sigara içenlerde </a:t>
            </a:r>
            <a:r>
              <a:rPr lang="tr-TR" dirty="0" err="1">
                <a:solidFill>
                  <a:srgbClr val="FFFFFF"/>
                </a:solidFill>
                <a:ea typeface="+mn-lt"/>
                <a:cs typeface="+mn-lt"/>
              </a:rPr>
              <a:t>siliyer</a:t>
            </a:r>
            <a:r>
              <a:rPr lang="tr-TR" dirty="0">
                <a:solidFill>
                  <a:srgbClr val="FFFFFF"/>
                </a:solidFill>
                <a:ea typeface="+mn-lt"/>
                <a:cs typeface="+mn-lt"/>
              </a:rPr>
              <a:t> aktivite daha az çalıştığından akciğerlerinde daha fazla salgı birikir ve bu kişiler salgıyı atmak için daha fazla öksürürler. Bu da yine bulaş riskini artırmalarına neden olur."</a:t>
            </a:r>
            <a:endParaRPr lang="tr-TR" dirty="0">
              <a:solidFill>
                <a:srgbClr val="FFFFFF"/>
              </a:solidFill>
            </a:endParaRPr>
          </a:p>
          <a:p>
            <a:r>
              <a:rPr lang="tr-TR" dirty="0">
                <a:solidFill>
                  <a:srgbClr val="FFFFFF"/>
                </a:solidFill>
                <a:ea typeface="+mn-lt"/>
                <a:cs typeface="+mn-lt"/>
              </a:rPr>
              <a:t>Bu dönemde sigara içenlerin her zamankinden çok daha fazla zarar gördüğünün altını çizen Toprak, "Sigara içenler, sigaranın kendi zararlarına ek olarak bir de Kovid-19 için artmış zararları ve riskleri ile karşı karşıyalar. Sadece kendilerine değil yukarıda saydığımız bulaştırma riski nedeniyle yakınlarına da daha fazla zarar verdikleri bir dönemdeler. Bundan daha fazla sigarayı bırakma nedenimiz ve fırsatımız olamaz." dedi.</a:t>
            </a:r>
            <a:endParaRPr lang="tr-TR" dirty="0">
              <a:solidFill>
                <a:srgbClr val="FFFFFF"/>
              </a:solidFill>
            </a:endParaRPr>
          </a:p>
          <a:p>
            <a:endParaRPr lang="tr-TR" dirty="0"/>
          </a:p>
        </p:txBody>
      </p:sp>
    </p:spTree>
    <p:extLst>
      <p:ext uri="{BB962C8B-B14F-4D97-AF65-F5344CB8AC3E}">
        <p14:creationId xmlns:p14="http://schemas.microsoft.com/office/powerpoint/2010/main" val="235556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A1F6F945-08BE-4D33-9FAA-86D383E8D2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578823" cy="6028256"/>
          </a:xfrm>
          <a:custGeom>
            <a:avLst/>
            <a:gdLst>
              <a:gd name="connsiteX0" fmla="*/ 0 w 5578823"/>
              <a:gd name="connsiteY0" fmla="*/ 0 h 6028256"/>
              <a:gd name="connsiteX1" fmla="*/ 3897606 w 5578823"/>
              <a:gd name="connsiteY1" fmla="*/ 0 h 6028256"/>
              <a:gd name="connsiteX2" fmla="*/ 4274232 w 5578823"/>
              <a:gd name="connsiteY2" fmla="*/ 360545 h 6028256"/>
              <a:gd name="connsiteX3" fmla="*/ 4673934 w 5578823"/>
              <a:gd name="connsiteY3" fmla="*/ 738354 h 6028256"/>
              <a:gd name="connsiteX4" fmla="*/ 5421862 w 5578823"/>
              <a:gd name="connsiteY4" fmla="*/ 1773839 h 6028256"/>
              <a:gd name="connsiteX5" fmla="*/ 5469198 w 5578823"/>
              <a:gd name="connsiteY5" fmla="*/ 3329255 h 6028256"/>
              <a:gd name="connsiteX6" fmla="*/ 4741546 w 5578823"/>
              <a:gd name="connsiteY6" fmla="*/ 4877588 h 6028256"/>
              <a:gd name="connsiteX7" fmla="*/ 1325600 w 5578823"/>
              <a:gd name="connsiteY7" fmla="*/ 5980388 h 6028256"/>
              <a:gd name="connsiteX8" fmla="*/ 137593 w 5578823"/>
              <a:gd name="connsiteY8" fmla="*/ 5804042 h 6028256"/>
              <a:gd name="connsiteX9" fmla="*/ 0 w 5578823"/>
              <a:gd name="connsiteY9" fmla="*/ 5760161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xmlns="" id="{E633B38B-B87A-4288-A20F-0223A6C27A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İçerik Yer Tutucusu 2">
            <a:extLst>
              <a:ext uri="{FF2B5EF4-FFF2-40B4-BE49-F238E27FC236}">
                <a16:creationId xmlns:a16="http://schemas.microsoft.com/office/drawing/2014/main" xmlns="" id="{D6068C29-BE17-4C33-8133-8EFAEBF54415}"/>
              </a:ext>
            </a:extLst>
          </p:cNvPr>
          <p:cNvSpPr>
            <a:spLocks noGrp="1"/>
          </p:cNvSpPr>
          <p:nvPr>
            <p:ph idx="1"/>
          </p:nvPr>
        </p:nvSpPr>
        <p:spPr>
          <a:xfrm>
            <a:off x="6096000" y="0"/>
            <a:ext cx="5334000" cy="4902680"/>
          </a:xfrm>
        </p:spPr>
        <p:txBody>
          <a:bodyPr vert="horz" lIns="91440" tIns="45720" rIns="91440" bIns="45720" rtlCol="0" anchor="t">
            <a:noAutofit/>
          </a:bodyPr>
          <a:lstStyle/>
          <a:p>
            <a:pPr marL="0" indent="0"/>
            <a:r>
              <a:rPr lang="tr-TR" sz="2400" dirty="0">
                <a:solidFill>
                  <a:srgbClr val="FFFFFF"/>
                </a:solidFill>
                <a:ea typeface="+mn-lt"/>
                <a:cs typeface="+mn-lt"/>
              </a:rPr>
              <a:t>Yorgunluk ve halsizlik,</a:t>
            </a:r>
            <a:endParaRPr lang="tr-TR" sz="2400">
              <a:solidFill>
                <a:srgbClr val="FFFFFF"/>
              </a:solidFill>
            </a:endParaRPr>
          </a:p>
          <a:p>
            <a:r>
              <a:rPr lang="tr-TR" sz="2400" dirty="0">
                <a:solidFill>
                  <a:srgbClr val="FFFFFF"/>
                </a:solidFill>
                <a:ea typeface="+mn-lt"/>
                <a:cs typeface="+mn-lt"/>
              </a:rPr>
              <a:t>Nefes darlığı,</a:t>
            </a:r>
            <a:endParaRPr lang="tr-TR" sz="2400">
              <a:solidFill>
                <a:srgbClr val="FFFFFF"/>
              </a:solidFill>
            </a:endParaRPr>
          </a:p>
          <a:p>
            <a:r>
              <a:rPr lang="tr-TR" sz="2400" dirty="0">
                <a:solidFill>
                  <a:srgbClr val="FFFFFF"/>
                </a:solidFill>
                <a:ea typeface="+mn-lt"/>
                <a:cs typeface="+mn-lt"/>
              </a:rPr>
              <a:t>Öksürük,</a:t>
            </a:r>
            <a:endParaRPr lang="tr-TR" sz="2400">
              <a:solidFill>
                <a:srgbClr val="FFFFFF"/>
              </a:solidFill>
            </a:endParaRPr>
          </a:p>
          <a:p>
            <a:r>
              <a:rPr lang="tr-TR" sz="2400" dirty="0">
                <a:solidFill>
                  <a:srgbClr val="FFFFFF"/>
                </a:solidFill>
                <a:ea typeface="+mn-lt"/>
                <a:cs typeface="+mn-lt"/>
              </a:rPr>
              <a:t>Eklem ağrısı,</a:t>
            </a:r>
            <a:endParaRPr lang="tr-TR" sz="2400">
              <a:solidFill>
                <a:srgbClr val="FFFFFF"/>
              </a:solidFill>
            </a:endParaRPr>
          </a:p>
          <a:p>
            <a:r>
              <a:rPr lang="tr-TR" sz="2400" dirty="0">
                <a:solidFill>
                  <a:srgbClr val="FFFFFF"/>
                </a:solidFill>
                <a:ea typeface="+mn-lt"/>
                <a:cs typeface="+mn-lt"/>
              </a:rPr>
              <a:t>Göğüs ağrısı,</a:t>
            </a:r>
            <a:endParaRPr lang="tr-TR" sz="2400">
              <a:solidFill>
                <a:srgbClr val="FFFFFF"/>
              </a:solidFill>
            </a:endParaRPr>
          </a:p>
          <a:p>
            <a:r>
              <a:rPr lang="tr-TR" sz="2400" dirty="0">
                <a:solidFill>
                  <a:srgbClr val="FFFFFF"/>
                </a:solidFill>
                <a:ea typeface="+mn-lt"/>
                <a:cs typeface="+mn-lt"/>
              </a:rPr>
              <a:t>Uzun vadedeki diğer işaretler ve semptomlar da şunları içeriyor: </a:t>
            </a:r>
            <a:endParaRPr lang="tr-TR" sz="2400"/>
          </a:p>
          <a:p>
            <a:r>
              <a:rPr lang="tr-TR" sz="2400" dirty="0">
                <a:solidFill>
                  <a:srgbClr val="FFFFFF"/>
                </a:solidFill>
                <a:ea typeface="+mn-lt"/>
                <a:cs typeface="+mn-lt"/>
              </a:rPr>
              <a:t>Kas ve baş ağrısı,</a:t>
            </a:r>
            <a:endParaRPr lang="tr-TR" sz="2400">
              <a:solidFill>
                <a:srgbClr val="FFFFFF"/>
              </a:solidFill>
            </a:endParaRPr>
          </a:p>
          <a:p>
            <a:r>
              <a:rPr lang="tr-TR" sz="2400" dirty="0">
                <a:solidFill>
                  <a:srgbClr val="FFFFFF"/>
                </a:solidFill>
                <a:ea typeface="+mn-lt"/>
                <a:cs typeface="+mn-lt"/>
              </a:rPr>
              <a:t>Hızlı kalp atışı ya da kalp çarpıntısı,</a:t>
            </a:r>
            <a:endParaRPr lang="tr-TR" sz="2400">
              <a:solidFill>
                <a:srgbClr val="FFFFFF"/>
              </a:solidFill>
            </a:endParaRPr>
          </a:p>
          <a:p>
            <a:r>
              <a:rPr lang="tr-TR" sz="2400" dirty="0">
                <a:solidFill>
                  <a:srgbClr val="FFFFFF"/>
                </a:solidFill>
                <a:ea typeface="+mn-lt"/>
                <a:cs typeface="+mn-lt"/>
              </a:rPr>
              <a:t>Tat ya da doku kaybı,</a:t>
            </a:r>
            <a:endParaRPr lang="tr-TR" sz="2400">
              <a:solidFill>
                <a:srgbClr val="FFFFFF"/>
              </a:solidFill>
            </a:endParaRPr>
          </a:p>
          <a:p>
            <a:r>
              <a:rPr lang="tr-TR" sz="2400" dirty="0">
                <a:solidFill>
                  <a:srgbClr val="FFFFFF"/>
                </a:solidFill>
                <a:ea typeface="+mn-lt"/>
                <a:cs typeface="+mn-lt"/>
              </a:rPr>
              <a:t>Hafıza, konsantrasyon ve uyku problemleri,</a:t>
            </a:r>
            <a:endParaRPr lang="tr-TR" sz="2400">
              <a:solidFill>
                <a:srgbClr val="FFFFFF"/>
              </a:solidFill>
            </a:endParaRPr>
          </a:p>
          <a:p>
            <a:r>
              <a:rPr lang="tr-TR" sz="2400" dirty="0">
                <a:solidFill>
                  <a:srgbClr val="FFFFFF"/>
                </a:solidFill>
                <a:ea typeface="+mn-lt"/>
                <a:cs typeface="+mn-lt"/>
              </a:rPr>
              <a:t>Cilt döküntüsü ya da saç kaybı.</a:t>
            </a:r>
            <a:endParaRPr lang="tr-TR" sz="2400" dirty="0">
              <a:solidFill>
                <a:srgbClr val="FFFFFF"/>
              </a:solidFill>
            </a:endParaRPr>
          </a:p>
          <a:p>
            <a:endParaRPr lang="tr-TR" sz="2400" dirty="0"/>
          </a:p>
        </p:txBody>
      </p:sp>
      <p:sp>
        <p:nvSpPr>
          <p:cNvPr id="2" name="Başlık 1">
            <a:extLst>
              <a:ext uri="{FF2B5EF4-FFF2-40B4-BE49-F238E27FC236}">
                <a16:creationId xmlns:a16="http://schemas.microsoft.com/office/drawing/2014/main" xmlns="" id="{42D28B8F-3C98-41C5-AFA3-7A9E0858A3C1}"/>
              </a:ext>
            </a:extLst>
          </p:cNvPr>
          <p:cNvSpPr>
            <a:spLocks noGrp="1"/>
          </p:cNvSpPr>
          <p:nvPr>
            <p:ph type="title"/>
          </p:nvPr>
        </p:nvSpPr>
        <p:spPr>
          <a:xfrm>
            <a:off x="129396" y="2127849"/>
            <a:ext cx="5334000" cy="1524000"/>
          </a:xfrm>
        </p:spPr>
        <p:txBody>
          <a:bodyPr>
            <a:normAutofit/>
          </a:bodyPr>
          <a:lstStyle/>
          <a:p>
            <a:endParaRPr lang="tr-TR" sz="3000">
              <a:solidFill>
                <a:srgbClr val="FF0000"/>
              </a:solidFill>
            </a:endParaRPr>
          </a:p>
          <a:p>
            <a:r>
              <a:rPr lang="tr-TR" sz="3000" b="1" dirty="0">
                <a:solidFill>
                  <a:srgbClr val="FF0000"/>
                </a:solidFill>
              </a:rPr>
              <a:t>COVID-19'un Uzun Dönem Etkileri Hakkında Bilinenler</a:t>
            </a:r>
            <a:endParaRPr lang="tr-TR" sz="3000" dirty="0">
              <a:solidFill>
                <a:srgbClr val="FF0000"/>
              </a:solidFill>
            </a:endParaRPr>
          </a:p>
          <a:p>
            <a:endParaRPr lang="tr-TR" sz="3000">
              <a:solidFill>
                <a:srgbClr val="FF0000"/>
              </a:solidFill>
            </a:endParaRPr>
          </a:p>
        </p:txBody>
      </p:sp>
    </p:spTree>
    <p:extLst>
      <p:ext uri="{BB962C8B-B14F-4D97-AF65-F5344CB8AC3E}">
        <p14:creationId xmlns:p14="http://schemas.microsoft.com/office/powerpoint/2010/main" val="82045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87A0FBA-CC04-4256-A8EB-BB3C543E9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A1F6F945-08BE-4D33-9FAA-86D383E8D2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578823" cy="6028256"/>
          </a:xfrm>
          <a:custGeom>
            <a:avLst/>
            <a:gdLst>
              <a:gd name="connsiteX0" fmla="*/ 0 w 5578823"/>
              <a:gd name="connsiteY0" fmla="*/ 0 h 6028256"/>
              <a:gd name="connsiteX1" fmla="*/ 3897606 w 5578823"/>
              <a:gd name="connsiteY1" fmla="*/ 0 h 6028256"/>
              <a:gd name="connsiteX2" fmla="*/ 4274232 w 5578823"/>
              <a:gd name="connsiteY2" fmla="*/ 360545 h 6028256"/>
              <a:gd name="connsiteX3" fmla="*/ 4673934 w 5578823"/>
              <a:gd name="connsiteY3" fmla="*/ 738354 h 6028256"/>
              <a:gd name="connsiteX4" fmla="*/ 5421862 w 5578823"/>
              <a:gd name="connsiteY4" fmla="*/ 1773839 h 6028256"/>
              <a:gd name="connsiteX5" fmla="*/ 5469198 w 5578823"/>
              <a:gd name="connsiteY5" fmla="*/ 3329255 h 6028256"/>
              <a:gd name="connsiteX6" fmla="*/ 4741546 w 5578823"/>
              <a:gd name="connsiteY6" fmla="*/ 4877588 h 6028256"/>
              <a:gd name="connsiteX7" fmla="*/ 1325600 w 5578823"/>
              <a:gd name="connsiteY7" fmla="*/ 5980388 h 6028256"/>
              <a:gd name="connsiteX8" fmla="*/ 137593 w 5578823"/>
              <a:gd name="connsiteY8" fmla="*/ 5804042 h 6028256"/>
              <a:gd name="connsiteX9" fmla="*/ 0 w 5578823"/>
              <a:gd name="connsiteY9" fmla="*/ 5760161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E633B38B-B87A-4288-A20F-0223A6C27A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İçerik Yer Tutucusu 2">
            <a:extLst>
              <a:ext uri="{FF2B5EF4-FFF2-40B4-BE49-F238E27FC236}">
                <a16:creationId xmlns:a16="http://schemas.microsoft.com/office/drawing/2014/main" xmlns="" id="{E9EA4709-0E71-4B60-8F54-6B851B978656}"/>
              </a:ext>
            </a:extLst>
          </p:cNvPr>
          <p:cNvSpPr>
            <a:spLocks noGrp="1"/>
          </p:cNvSpPr>
          <p:nvPr>
            <p:ph idx="1"/>
          </p:nvPr>
        </p:nvSpPr>
        <p:spPr>
          <a:xfrm>
            <a:off x="6038491" y="0"/>
            <a:ext cx="5334000" cy="5952227"/>
          </a:xfrm>
        </p:spPr>
        <p:txBody>
          <a:bodyPr vert="horz" lIns="91440" tIns="45720" rIns="91440" bIns="45720" rtlCol="0" anchor="t">
            <a:noAutofit/>
          </a:bodyPr>
          <a:lstStyle/>
          <a:p>
            <a:pPr>
              <a:lnSpc>
                <a:spcPct val="115000"/>
              </a:lnSpc>
            </a:pPr>
            <a:r>
              <a:rPr lang="tr-TR" sz="1800" dirty="0">
                <a:solidFill>
                  <a:srgbClr val="FFFFFF"/>
                </a:solidFill>
                <a:ea typeface="+mn-lt"/>
                <a:cs typeface="+mn-lt"/>
              </a:rPr>
              <a:t>Sağlam veriler ve bilimsel kanıtlar bu sorulara cevap verebilmek için çok önemli. COVID-19'un uzun vadede yol açacağı sağlık sonuçlarını yönlendiren gidişatı, komplikasyonları ve biyolojik mekanizmaları anlamak için uzun süreli ve kapsamlı grup araştırmalarına ihtiyaç var. Bu araştırmalar hastaneye yatırılmış/yatırılmamış, birincil ya da ikincil bakım düzeyinde ve yüksek, orta ya da düşük gelirli ülkelerdeki hastalardan oluşan; çeşitlilik barındıran popülasyonlar üzerinde yürütülmeli. Etnik azınlık grupları ve yaşlı insanlar bu </a:t>
            </a:r>
            <a:r>
              <a:rPr lang="tr-TR" sz="1800" dirty="0" err="1">
                <a:solidFill>
                  <a:srgbClr val="FFFFFF"/>
                </a:solidFill>
                <a:ea typeface="+mn-lt"/>
                <a:cs typeface="+mn-lt"/>
              </a:rPr>
              <a:t>pandemiden</a:t>
            </a:r>
            <a:r>
              <a:rPr lang="tr-TR" sz="1800" dirty="0">
                <a:solidFill>
                  <a:srgbClr val="FFFFFF"/>
                </a:solidFill>
                <a:ea typeface="+mn-lt"/>
                <a:cs typeface="+mn-lt"/>
              </a:rPr>
              <a:t> orantısız olarak etkilendiler, bu sebepten söz konusu araştırmalar için yapılacak hasta seçiminde etnik ve demografik faktörler de göz önüne alınmalı. Klinik açıdan anlamlı araştırma sorularını ve sonuçlarını garantilemek için, araştırma planının içine hastanın semptom ve iyileşme terminolojisine bakış açısı da dahil edilmelidir. Verileri toplarken çok alanlı, çok merkezli ve çok uluslu iş birlikleri ve yaklaşımlar gerekli. Ayrıca, dijital servisler ve sistemler semptomlar üzerinden gerçek zamanlı olarak veri toplayabiliyor olmalı.</a:t>
            </a:r>
            <a:endParaRPr lang="tr-TR" sz="1800">
              <a:solidFill>
                <a:srgbClr val="FFFFFF">
                  <a:alpha val="70000"/>
                </a:srgbClr>
              </a:solidFill>
            </a:endParaRPr>
          </a:p>
        </p:txBody>
      </p:sp>
      <p:sp>
        <p:nvSpPr>
          <p:cNvPr id="2" name="Başlık 1">
            <a:extLst>
              <a:ext uri="{FF2B5EF4-FFF2-40B4-BE49-F238E27FC236}">
                <a16:creationId xmlns:a16="http://schemas.microsoft.com/office/drawing/2014/main" xmlns="" id="{DC25FE46-DA04-4DC9-B454-43C82A89C5FE}"/>
              </a:ext>
            </a:extLst>
          </p:cNvPr>
          <p:cNvSpPr>
            <a:spLocks noGrp="1"/>
          </p:cNvSpPr>
          <p:nvPr>
            <p:ph type="title"/>
          </p:nvPr>
        </p:nvSpPr>
        <p:spPr>
          <a:xfrm>
            <a:off x="71887" y="2242868"/>
            <a:ext cx="5334000" cy="1524000"/>
          </a:xfrm>
        </p:spPr>
        <p:txBody>
          <a:bodyPr>
            <a:normAutofit/>
          </a:bodyPr>
          <a:lstStyle/>
          <a:p>
            <a:r>
              <a:rPr lang="tr-TR" sz="3200" b="1"/>
              <a:t>COVID-19'un Uzun Dönem Etkileri Hakkında Bilinmeyenler</a:t>
            </a:r>
            <a:endParaRPr lang="tr-TR" sz="3200"/>
          </a:p>
          <a:p>
            <a:endParaRPr lang="tr-TR" sz="3200"/>
          </a:p>
        </p:txBody>
      </p:sp>
    </p:spTree>
    <p:extLst>
      <p:ext uri="{BB962C8B-B14F-4D97-AF65-F5344CB8AC3E}">
        <p14:creationId xmlns:p14="http://schemas.microsoft.com/office/powerpoint/2010/main" val="74109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9FFA7F9-D5E2-40F9-A6DD-0843619EE04E}"/>
              </a:ext>
            </a:extLst>
          </p:cNvPr>
          <p:cNvSpPr>
            <a:spLocks noGrp="1"/>
          </p:cNvSpPr>
          <p:nvPr>
            <p:ph type="title"/>
          </p:nvPr>
        </p:nvSpPr>
        <p:spPr>
          <a:xfrm>
            <a:off x="331839" y="184355"/>
            <a:ext cx="10938387" cy="1659193"/>
          </a:xfrm>
        </p:spPr>
        <p:txBody>
          <a:bodyPr/>
          <a:lstStyle/>
          <a:p>
            <a:pPr algn="just"/>
            <a:r>
              <a:rPr lang="tr-TR"/>
              <a:t>Koronavirüsün İnsan Psikolojisi Üzerindeki Etkileri Nelerdir?</a:t>
            </a:r>
          </a:p>
          <a:p>
            <a:endParaRPr lang="tr-TR" dirty="0"/>
          </a:p>
        </p:txBody>
      </p:sp>
      <p:sp>
        <p:nvSpPr>
          <p:cNvPr id="3" name="İçerik Yer Tutucusu 2">
            <a:extLst>
              <a:ext uri="{FF2B5EF4-FFF2-40B4-BE49-F238E27FC236}">
                <a16:creationId xmlns:a16="http://schemas.microsoft.com/office/drawing/2014/main" xmlns="" id="{E343DCB1-57C0-4D80-B99D-4A059842D8E8}"/>
              </a:ext>
            </a:extLst>
          </p:cNvPr>
          <p:cNvSpPr>
            <a:spLocks noGrp="1"/>
          </p:cNvSpPr>
          <p:nvPr>
            <p:ph idx="1"/>
          </p:nvPr>
        </p:nvSpPr>
        <p:spPr>
          <a:xfrm>
            <a:off x="762000" y="1192162"/>
            <a:ext cx="10668000" cy="5612470"/>
          </a:xfrm>
        </p:spPr>
        <p:txBody>
          <a:bodyPr vert="horz" lIns="91440" tIns="45720" rIns="91440" bIns="45720" rtlCol="0" anchor="t">
            <a:noAutofit/>
          </a:bodyPr>
          <a:lstStyle/>
          <a:p>
            <a:pPr marL="0" indent="0" algn="just"/>
            <a:r>
              <a:rPr lang="tr-TR" sz="2000">
                <a:solidFill>
                  <a:srgbClr val="FFFFFF"/>
                </a:solidFill>
                <a:ea typeface="+mn-lt"/>
                <a:cs typeface="+mn-lt"/>
              </a:rPr>
              <a:t>Çin’in Vuhan kentinden dünyaya yayılan ve Covid-19 adı verilen salgın insanlığı psikolojik açısından fazlasıyla olumsuz bir şekilde etkilemiştir. Sosyal mecraların sıklıkla kullanılması ve kişilerin koronavirüs hakkında doğru yanlış birçok bilgiye maruz kalması kişilerin psikolojik olarak etkilenmesine sebep oldu. Koronavirüs ile ilgili yazılan yazılar, paylaşılan görseller stres, korku, endişe ve paniğe yol açarken olumsuz düşüncelerin, beslenme sorunlarının ve fobilerin artmasına sebep oluyor. Bu sebeple koronavirüs sadece enfekte olan kişileri değil aynı zamanda bizlerin de psikolojilerini etkiliyor.</a:t>
            </a:r>
            <a:endParaRPr lang="tr-TR" sz="2000">
              <a:solidFill>
                <a:srgbClr val="FFFFFF"/>
              </a:solidFill>
            </a:endParaRPr>
          </a:p>
          <a:p>
            <a:pPr algn="just"/>
            <a:r>
              <a:rPr lang="tr-TR" sz="2000">
                <a:solidFill>
                  <a:srgbClr val="FFFFFF"/>
                </a:solidFill>
                <a:ea typeface="+mn-lt"/>
                <a:cs typeface="+mn-lt"/>
              </a:rPr>
              <a:t>Kalabalıklardan uzaklaşmak, toplu taşımayı kullanırken yaşanan tedirginlik, işine odaklanamamak, sürekli olarak doğruluğunu bilemediği çok fazla bilgiye maruz kalmak kişileri olumsuz etkiliyor. Koronavirüs salgınına yakalanmamak için zorunlu ihtiyaçlar dışında evden çıkmamaya dikkat ediliyor. Günlük rutinlerinin dışında hayat süren insanlar bu yeni ve tehdit içeren durum karşısında soru işaretleri ve belirsizliklerle yaşıyor.</a:t>
            </a:r>
            <a:endParaRPr lang="tr-TR" sz="2000">
              <a:solidFill>
                <a:srgbClr val="FFFFFF"/>
              </a:solidFill>
            </a:endParaRPr>
          </a:p>
          <a:p>
            <a:pPr algn="just"/>
            <a:r>
              <a:rPr lang="tr-TR" sz="2100">
                <a:solidFill>
                  <a:srgbClr val="FFFFFF"/>
                </a:solidFill>
                <a:ea typeface="+mn-lt"/>
                <a:cs typeface="+mn-lt"/>
              </a:rPr>
              <a:t>İş hayatlarımız etkileniyor, eğitim ve sosyal hayatlarda ciddi değişiklikler yaşanıyor.</a:t>
            </a:r>
            <a:endParaRPr lang="tr-TR" sz="2100">
              <a:solidFill>
                <a:srgbClr val="FFFFFF"/>
              </a:solidFill>
            </a:endParaRPr>
          </a:p>
          <a:p>
            <a:endParaRPr lang="tr-TR" dirty="0"/>
          </a:p>
        </p:txBody>
      </p:sp>
    </p:spTree>
    <p:extLst>
      <p:ext uri="{BB962C8B-B14F-4D97-AF65-F5344CB8AC3E}">
        <p14:creationId xmlns:p14="http://schemas.microsoft.com/office/powerpoint/2010/main" val="415596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D9CAC75-BDB8-438F-A503-82393FBD59F3}"/>
              </a:ext>
            </a:extLst>
          </p:cNvPr>
          <p:cNvSpPr>
            <a:spLocks noGrp="1"/>
          </p:cNvSpPr>
          <p:nvPr>
            <p:ph type="title"/>
          </p:nvPr>
        </p:nvSpPr>
        <p:spPr>
          <a:xfrm>
            <a:off x="762000" y="172065"/>
            <a:ext cx="10668000" cy="2113935"/>
          </a:xfrm>
        </p:spPr>
        <p:txBody>
          <a:bodyPr/>
          <a:lstStyle/>
          <a:p>
            <a:pPr algn="ctr"/>
            <a:r>
              <a:rPr lang="tr-TR" b="1" dirty="0" err="1"/>
              <a:t>Koronavirüs</a:t>
            </a:r>
            <a:r>
              <a:rPr lang="tr-TR" b="1" dirty="0"/>
              <a:t> Sigara İçenleri Daha Çok Etkiliyor</a:t>
            </a:r>
            <a:endParaRPr lang="tr-TR" dirty="0"/>
          </a:p>
          <a:p>
            <a:endParaRPr lang="tr-TR" dirty="0"/>
          </a:p>
        </p:txBody>
      </p:sp>
      <p:sp>
        <p:nvSpPr>
          <p:cNvPr id="3" name="İçerik Yer Tutucusu 2">
            <a:extLst>
              <a:ext uri="{FF2B5EF4-FFF2-40B4-BE49-F238E27FC236}">
                <a16:creationId xmlns:a16="http://schemas.microsoft.com/office/drawing/2014/main" xmlns="" id="{955D24DA-97E5-4458-9CB5-20E75759400E}"/>
              </a:ext>
            </a:extLst>
          </p:cNvPr>
          <p:cNvSpPr>
            <a:spLocks noGrp="1"/>
          </p:cNvSpPr>
          <p:nvPr>
            <p:ph idx="1"/>
          </p:nvPr>
        </p:nvSpPr>
        <p:spPr>
          <a:xfrm>
            <a:off x="762000" y="1499420"/>
            <a:ext cx="10668000" cy="4604663"/>
          </a:xfrm>
        </p:spPr>
        <p:txBody>
          <a:bodyPr vert="horz" lIns="91440" tIns="45720" rIns="91440" bIns="45720" rtlCol="0" anchor="t">
            <a:normAutofit/>
          </a:bodyPr>
          <a:lstStyle/>
          <a:p>
            <a:pPr marL="457200" indent="-457200"/>
            <a:r>
              <a:rPr lang="tr-TR" dirty="0">
                <a:solidFill>
                  <a:srgbClr val="FFFFFF"/>
                </a:solidFill>
              </a:rPr>
              <a:t>Henüz aşısı bulunmayan ve dünyada binlerce kişinin ölümüne neden olan </a:t>
            </a:r>
            <a:r>
              <a:rPr lang="tr-TR" dirty="0" err="1">
                <a:solidFill>
                  <a:srgbClr val="FFFFFF"/>
                </a:solidFill>
              </a:rPr>
              <a:t>koronavirüs</a:t>
            </a:r>
            <a:r>
              <a:rPr lang="tr-TR" dirty="0">
                <a:solidFill>
                  <a:srgbClr val="FFFFFF"/>
                </a:solidFill>
              </a:rPr>
              <a:t>, en çok kronik hastalıkları bulunan kişileri etkiliyor. Çin’deki salgın sırasında yürütülen bilimsel çalışmalar, insana virüsün nasıl geçtiğini henüz açıklanamazken, çalışmalar virüsün bir noktada mutasyon geçirdiği ve insandan insana bulaşacak bir zincir olduğunu ortaya koyuyor.</a:t>
            </a:r>
          </a:p>
          <a:p>
            <a:endParaRPr lang="tr-TR" dirty="0"/>
          </a:p>
        </p:txBody>
      </p:sp>
    </p:spTree>
    <p:extLst>
      <p:ext uri="{BB962C8B-B14F-4D97-AF65-F5344CB8AC3E}">
        <p14:creationId xmlns:p14="http://schemas.microsoft.com/office/powerpoint/2010/main" val="358360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A6EF5A53-0A64-4CA5-B9C7-1CB97CB5C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xmlns="" id="{34ABFBEA-4EB0-4D02-A2C0-1733CD3D6F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3" name="Freeform: Shape 12">
            <a:extLst>
              <a:ext uri="{FF2B5EF4-FFF2-40B4-BE49-F238E27FC236}">
                <a16:creationId xmlns:a16="http://schemas.microsoft.com/office/drawing/2014/main" xmlns="" id="{19E083F6-57F4-487B-A766-EA0462B1EE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15" name="Rectangle 14">
            <a:extLst>
              <a:ext uri="{FF2B5EF4-FFF2-40B4-BE49-F238E27FC236}">
                <a16:creationId xmlns:a16="http://schemas.microsoft.com/office/drawing/2014/main" xmlns="" id="{C8742881-39E4-4A95-883C-92BEB90E5D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4" descr="kişi, genç, tutma, gömlek içeren bir resim&#10;&#10;Açıklama otomatik olarak oluşturuldu">
            <a:extLst>
              <a:ext uri="{FF2B5EF4-FFF2-40B4-BE49-F238E27FC236}">
                <a16:creationId xmlns:a16="http://schemas.microsoft.com/office/drawing/2014/main" xmlns="" id="{D917C640-9A80-4793-A226-CE6150562663}"/>
              </a:ext>
            </a:extLst>
          </p:cNvPr>
          <p:cNvPicPr>
            <a:picLocks noGrp="1" noChangeAspect="1"/>
          </p:cNvPicPr>
          <p:nvPr>
            <p:ph idx="1"/>
          </p:nvPr>
        </p:nvPicPr>
        <p:blipFill rotWithShape="1">
          <a:blip r:embed="rId2"/>
          <a:srcRect/>
          <a:stretch/>
        </p:blipFill>
        <p:spPr>
          <a:xfrm>
            <a:off x="1" y="10"/>
            <a:ext cx="12191998" cy="6857990"/>
          </a:xfrm>
          <a:prstGeom prst="rect">
            <a:avLst/>
          </a:prstGeom>
        </p:spPr>
      </p:pic>
      <p:sp>
        <p:nvSpPr>
          <p:cNvPr id="17" name="Freeform: Shape 16">
            <a:extLst>
              <a:ext uri="{FF2B5EF4-FFF2-40B4-BE49-F238E27FC236}">
                <a16:creationId xmlns:a16="http://schemas.microsoft.com/office/drawing/2014/main" xmlns="" id="{EE8087F3-C79C-45B6-B920-0683B85993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H="1">
            <a:off x="10653162" y="-776838"/>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prstClr val="white"/>
              </a:solidFill>
              <a:latin typeface="Avenir Next LT Pro" panose="020B0504020202020204" pitchFamily="34" charset="0"/>
            </a:endParaRPr>
          </a:p>
        </p:txBody>
      </p:sp>
      <p:sp>
        <p:nvSpPr>
          <p:cNvPr id="19" name="Freeform: Shape 18">
            <a:extLst>
              <a:ext uri="{FF2B5EF4-FFF2-40B4-BE49-F238E27FC236}">
                <a16:creationId xmlns:a16="http://schemas.microsoft.com/office/drawing/2014/main" xmlns="" id="{D5870DA8-9099-4A8F-A7A7-4C328AB665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5913098"/>
            <a:ext cx="3637107" cy="944903"/>
          </a:xfrm>
          <a:custGeom>
            <a:avLst/>
            <a:gdLst>
              <a:gd name="connsiteX0" fmla="*/ 1673074 w 4228094"/>
              <a:gd name="connsiteY0" fmla="*/ 230 h 1137038"/>
              <a:gd name="connsiteX1" fmla="*/ 3676781 w 4228094"/>
              <a:gd name="connsiteY1" fmla="*/ 298555 h 1137038"/>
              <a:gd name="connsiteX2" fmla="*/ 4025527 w 4228094"/>
              <a:gd name="connsiteY2" fmla="*/ 425010 h 1137038"/>
              <a:gd name="connsiteX3" fmla="*/ 4228094 w 4228094"/>
              <a:gd name="connsiteY3" fmla="*/ 494088 h 1137038"/>
              <a:gd name="connsiteX4" fmla="*/ 4228094 w 4228094"/>
              <a:gd name="connsiteY4" fmla="*/ 1137038 h 1137038"/>
              <a:gd name="connsiteX5" fmla="*/ 0 w 4228094"/>
              <a:gd name="connsiteY5" fmla="*/ 1137038 h 1137038"/>
              <a:gd name="connsiteX6" fmla="*/ 18109 w 4228094"/>
              <a:gd name="connsiteY6" fmla="*/ 1068877 h 1137038"/>
              <a:gd name="connsiteX7" fmla="*/ 362264 w 4228094"/>
              <a:gd name="connsiteY7" fmla="*/ 366637 h 1137038"/>
              <a:gd name="connsiteX8" fmla="*/ 1386499 w 4228094"/>
              <a:gd name="connsiteY8" fmla="*/ 1522 h 1137038"/>
              <a:gd name="connsiteX9" fmla="*/ 1673074 w 4228094"/>
              <a:gd name="connsiteY9" fmla="*/ 230 h 11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8094" h="1137038">
                <a:moveTo>
                  <a:pt x="1673074" y="230"/>
                </a:moveTo>
                <a:cubicBezTo>
                  <a:pt x="2346512" y="4287"/>
                  <a:pt x="3048424" y="63583"/>
                  <a:pt x="3676781" y="298555"/>
                </a:cubicBezTo>
                <a:cubicBezTo>
                  <a:pt x="3793275" y="342114"/>
                  <a:pt x="3909477" y="384216"/>
                  <a:pt x="4025527" y="425010"/>
                </a:cubicBezTo>
                <a:lnTo>
                  <a:pt x="4228094" y="494088"/>
                </a:lnTo>
                <a:lnTo>
                  <a:pt x="4228094" y="1137038"/>
                </a:lnTo>
                <a:lnTo>
                  <a:pt x="0" y="1137038"/>
                </a:lnTo>
                <a:lnTo>
                  <a:pt x="18109" y="1068877"/>
                </a:lnTo>
                <a:cubicBezTo>
                  <a:pt x="95047" y="799139"/>
                  <a:pt x="194962" y="542008"/>
                  <a:pt x="362264" y="366637"/>
                </a:cubicBezTo>
                <a:cubicBezTo>
                  <a:pt x="622229" y="94062"/>
                  <a:pt x="1015836" y="6565"/>
                  <a:pt x="1386499" y="1522"/>
                </a:cubicBezTo>
                <a:cubicBezTo>
                  <a:pt x="1481245" y="198"/>
                  <a:pt x="1576869" y="-349"/>
                  <a:pt x="1673074"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500">
              <a:solidFill>
                <a:schemeClr val="bg1"/>
              </a:solidFill>
              <a:latin typeface="Avenir Next LT Pro" panose="020B0504020202020204" pitchFamily="34" charset="0"/>
            </a:endParaRPr>
          </a:p>
        </p:txBody>
      </p:sp>
      <p:sp>
        <p:nvSpPr>
          <p:cNvPr id="21" name="Freeform: Shape 20">
            <a:extLst>
              <a:ext uri="{FF2B5EF4-FFF2-40B4-BE49-F238E27FC236}">
                <a16:creationId xmlns:a16="http://schemas.microsoft.com/office/drawing/2014/main" xmlns="" id="{F15680D9-A85E-49DF-B973-30080D6852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29359"/>
            <a:ext cx="4333874" cy="1028642"/>
          </a:xfrm>
          <a:custGeom>
            <a:avLst/>
            <a:gdLst>
              <a:gd name="connsiteX0" fmla="*/ 1576991 w 5038078"/>
              <a:gd name="connsiteY0" fmla="*/ 210 h 1238015"/>
              <a:gd name="connsiteX1" fmla="*/ 3403320 w 5038078"/>
              <a:gd name="connsiteY1" fmla="*/ 272125 h 1238015"/>
              <a:gd name="connsiteX2" fmla="*/ 4672870 w 5038078"/>
              <a:gd name="connsiteY2" fmla="*/ 693604 h 1238015"/>
              <a:gd name="connsiteX3" fmla="*/ 5038078 w 5038078"/>
              <a:gd name="connsiteY3" fmla="*/ 795929 h 1238015"/>
              <a:gd name="connsiteX4" fmla="*/ 5038078 w 5038078"/>
              <a:gd name="connsiteY4" fmla="*/ 1238015 h 1238015"/>
              <a:gd name="connsiteX5" fmla="*/ 0 w 5038078"/>
              <a:gd name="connsiteY5" fmla="*/ 1238015 h 1238015"/>
              <a:gd name="connsiteX6" fmla="*/ 19230 w 5038078"/>
              <a:gd name="connsiteY6" fmla="*/ 1159819 h 1238015"/>
              <a:gd name="connsiteX7" fmla="*/ 382219 w 5038078"/>
              <a:gd name="connsiteY7" fmla="*/ 334180 h 1238015"/>
              <a:gd name="connsiteX8" fmla="*/ 1315784 w 5038078"/>
              <a:gd name="connsiteY8" fmla="*/ 1388 h 1238015"/>
              <a:gd name="connsiteX9" fmla="*/ 1576991 w 5038078"/>
              <a:gd name="connsiteY9" fmla="*/ 210 h 123801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049689"/>
              <a:gd name="connsiteY0" fmla="*/ 1237805 h 1423588"/>
              <a:gd name="connsiteX1" fmla="*/ 19230 w 5049689"/>
              <a:gd name="connsiteY1" fmla="*/ 1159609 h 1423588"/>
              <a:gd name="connsiteX2" fmla="*/ 382219 w 5049689"/>
              <a:gd name="connsiteY2" fmla="*/ 333970 h 1423588"/>
              <a:gd name="connsiteX3" fmla="*/ 1315784 w 5049689"/>
              <a:gd name="connsiteY3" fmla="*/ 1178 h 1423588"/>
              <a:gd name="connsiteX4" fmla="*/ 1576991 w 5049689"/>
              <a:gd name="connsiteY4" fmla="*/ 0 h 1423588"/>
              <a:gd name="connsiteX5" fmla="*/ 3403320 w 5049689"/>
              <a:gd name="connsiteY5" fmla="*/ 271915 h 1423588"/>
              <a:gd name="connsiteX6" fmla="*/ 4672870 w 5049689"/>
              <a:gd name="connsiteY6" fmla="*/ 693394 h 1423588"/>
              <a:gd name="connsiteX7" fmla="*/ 5038078 w 5049689"/>
              <a:gd name="connsiteY7" fmla="*/ 795719 h 1423588"/>
              <a:gd name="connsiteX8" fmla="*/ 5049689 w 5049689"/>
              <a:gd name="connsiteY8" fmla="*/ 1423588 h 1423588"/>
              <a:gd name="connsiteX0" fmla="*/ 0 w 5038078"/>
              <a:gd name="connsiteY0" fmla="*/ 1237805 h 1237805"/>
              <a:gd name="connsiteX1" fmla="*/ 19230 w 5038078"/>
              <a:gd name="connsiteY1" fmla="*/ 1159609 h 1237805"/>
              <a:gd name="connsiteX2" fmla="*/ 382219 w 5038078"/>
              <a:gd name="connsiteY2" fmla="*/ 333970 h 1237805"/>
              <a:gd name="connsiteX3" fmla="*/ 1315784 w 5038078"/>
              <a:gd name="connsiteY3" fmla="*/ 1178 h 1237805"/>
              <a:gd name="connsiteX4" fmla="*/ 1576991 w 5038078"/>
              <a:gd name="connsiteY4" fmla="*/ 0 h 1237805"/>
              <a:gd name="connsiteX5" fmla="*/ 3403320 w 5038078"/>
              <a:gd name="connsiteY5" fmla="*/ 271915 h 1237805"/>
              <a:gd name="connsiteX6" fmla="*/ 4672870 w 5038078"/>
              <a:gd name="connsiteY6" fmla="*/ 693394 h 1237805"/>
              <a:gd name="connsiteX7" fmla="*/ 5038078 w 5038078"/>
              <a:gd name="connsiteY7" fmla="*/ 795719 h 123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8078" h="1237805">
                <a:moveTo>
                  <a:pt x="0" y="1237805"/>
                </a:moveTo>
                <a:lnTo>
                  <a:pt x="19230" y="1159609"/>
                </a:lnTo>
                <a:cubicBezTo>
                  <a:pt x="96961" y="850027"/>
                  <a:pt x="191605" y="533778"/>
                  <a:pt x="382219" y="333970"/>
                </a:cubicBezTo>
                <a:cubicBezTo>
                  <a:pt x="619171" y="85526"/>
                  <a:pt x="977934" y="5774"/>
                  <a:pt x="1315784" y="1178"/>
                </a:cubicBezTo>
                <a:lnTo>
                  <a:pt x="1576991" y="0"/>
                </a:lnTo>
                <a:cubicBezTo>
                  <a:pt x="2190813" y="3698"/>
                  <a:pt x="2830589" y="57744"/>
                  <a:pt x="3403320" y="271915"/>
                </a:cubicBezTo>
                <a:cubicBezTo>
                  <a:pt x="3828046" y="430728"/>
                  <a:pt x="4248519" y="568281"/>
                  <a:pt x="4672870" y="693394"/>
                </a:cubicBezTo>
                <a:lnTo>
                  <a:pt x="5038078" y="795719"/>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254286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0AB766A-3E25-414B-8AD3-38C20C12D5EF}"/>
              </a:ext>
            </a:extLst>
          </p:cNvPr>
          <p:cNvSpPr>
            <a:spLocks noGrp="1"/>
          </p:cNvSpPr>
          <p:nvPr>
            <p:ph idx="1"/>
          </p:nvPr>
        </p:nvSpPr>
        <p:spPr>
          <a:xfrm>
            <a:off x="762000" y="258097"/>
            <a:ext cx="10668000" cy="5845986"/>
          </a:xfrm>
        </p:spPr>
        <p:txBody>
          <a:bodyPr vert="horz" lIns="91440" tIns="45720" rIns="91440" bIns="45720" rtlCol="0" anchor="t">
            <a:normAutofit/>
          </a:bodyPr>
          <a:lstStyle/>
          <a:p>
            <a:pPr marL="0" indent="0"/>
            <a:r>
              <a:rPr lang="tr-TR" sz="3200" b="1" dirty="0">
                <a:solidFill>
                  <a:srgbClr val="FFFFFF"/>
                </a:solidFill>
              </a:rPr>
              <a:t>Genç ve aktif bireyler taşıyıcı konumunda </a:t>
            </a:r>
            <a:endParaRPr lang="tr-TR" sz="3200" dirty="0">
              <a:solidFill>
                <a:srgbClr val="FFFFFF"/>
              </a:solidFill>
            </a:endParaRPr>
          </a:p>
          <a:p>
            <a:r>
              <a:rPr lang="tr-TR" sz="3200" dirty="0" err="1">
                <a:solidFill>
                  <a:srgbClr val="FFFFFF"/>
                </a:solidFill>
              </a:rPr>
              <a:t>Koronavirüsler</a:t>
            </a:r>
            <a:r>
              <a:rPr lang="tr-TR" sz="3200" dirty="0">
                <a:solidFill>
                  <a:srgbClr val="FFFFFF"/>
                </a:solidFill>
              </a:rPr>
              <a:t>, develer, sığırlar, kediler ve yarasalar dahil olmak üzere birçok farklı hayvan türünde yaygın olan büyük virüs ailesidir. Bu virüslerin bazıları insanlarda soğuk algınlığı olarak adlandırdığımız hastalığa neden olmaktadır. Soğuk algınlığını hepimiz hayatımızın bir döneminde yaşamışızdır.</a:t>
            </a:r>
          </a:p>
          <a:p>
            <a:endParaRPr lang="tr-TR" dirty="0"/>
          </a:p>
        </p:txBody>
      </p:sp>
    </p:spTree>
    <p:extLst>
      <p:ext uri="{BB962C8B-B14F-4D97-AF65-F5344CB8AC3E}">
        <p14:creationId xmlns:p14="http://schemas.microsoft.com/office/powerpoint/2010/main" val="3535697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1F003A5-7C12-4C4A-9F6D-6061E9EEEF5C}"/>
              </a:ext>
            </a:extLst>
          </p:cNvPr>
          <p:cNvSpPr>
            <a:spLocks noGrp="1"/>
          </p:cNvSpPr>
          <p:nvPr>
            <p:ph idx="1"/>
          </p:nvPr>
        </p:nvSpPr>
        <p:spPr>
          <a:xfrm>
            <a:off x="762000" y="388189"/>
            <a:ext cx="10668000" cy="5715894"/>
          </a:xfrm>
        </p:spPr>
        <p:txBody>
          <a:bodyPr vert="horz" lIns="91440" tIns="45720" rIns="91440" bIns="45720" rtlCol="0" anchor="t">
            <a:normAutofit/>
          </a:bodyPr>
          <a:lstStyle/>
          <a:p>
            <a:pPr marL="457200" indent="-457200"/>
            <a:endParaRPr lang="tr-TR" sz="3200" dirty="0">
              <a:solidFill>
                <a:srgbClr val="FFFFFF"/>
              </a:solidFill>
            </a:endParaRPr>
          </a:p>
          <a:p>
            <a:endParaRPr lang="tr-TR" dirty="0"/>
          </a:p>
        </p:txBody>
      </p:sp>
      <p:pic>
        <p:nvPicPr>
          <p:cNvPr id="5" name="Resim 5" descr="kişi, oturma, tutma, kadın içeren bir resim&#10;&#10;Açıklama otomatik olarak oluşturuldu">
            <a:extLst>
              <a:ext uri="{FF2B5EF4-FFF2-40B4-BE49-F238E27FC236}">
                <a16:creationId xmlns:a16="http://schemas.microsoft.com/office/drawing/2014/main" xmlns="" id="{7FE3B7F0-90B8-4C10-8699-6691ED45E38E}"/>
              </a:ext>
            </a:extLst>
          </p:cNvPr>
          <p:cNvPicPr>
            <a:picLocks noChangeAspect="1"/>
          </p:cNvPicPr>
          <p:nvPr/>
        </p:nvPicPr>
        <p:blipFill>
          <a:blip r:embed="rId2"/>
          <a:stretch>
            <a:fillRect/>
          </a:stretch>
        </p:blipFill>
        <p:spPr>
          <a:xfrm>
            <a:off x="-66042" y="2743"/>
            <a:ext cx="12255675" cy="6855064"/>
          </a:xfrm>
          <a:prstGeom prst="rect">
            <a:avLst/>
          </a:prstGeom>
        </p:spPr>
      </p:pic>
    </p:spTree>
    <p:extLst>
      <p:ext uri="{BB962C8B-B14F-4D97-AF65-F5344CB8AC3E}">
        <p14:creationId xmlns:p14="http://schemas.microsoft.com/office/powerpoint/2010/main" val="347572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B8C45C4-8979-4603-95FC-6A336EC55174}"/>
              </a:ext>
            </a:extLst>
          </p:cNvPr>
          <p:cNvSpPr>
            <a:spLocks noGrp="1"/>
          </p:cNvSpPr>
          <p:nvPr>
            <p:ph idx="1"/>
          </p:nvPr>
        </p:nvSpPr>
        <p:spPr>
          <a:xfrm>
            <a:off x="762000" y="416944"/>
            <a:ext cx="10668000" cy="5687139"/>
          </a:xfrm>
        </p:spPr>
        <p:txBody>
          <a:bodyPr vert="horz" lIns="91440" tIns="45720" rIns="91440" bIns="45720" rtlCol="0" anchor="t">
            <a:normAutofit/>
          </a:bodyPr>
          <a:lstStyle/>
          <a:p>
            <a:r>
              <a:rPr lang="tr-TR" sz="3200" dirty="0">
                <a:solidFill>
                  <a:srgbClr val="FFFFFF"/>
                </a:solidFill>
                <a:ea typeface="+mn-lt"/>
                <a:cs typeface="+mn-lt"/>
              </a:rPr>
              <a:t>Basit üst solunum yolu belirtileri ile tedavi gerekmeden kısa sürede iyileşir. SARS-CoV-2 olarak adlandırılan yeni </a:t>
            </a:r>
            <a:r>
              <a:rPr lang="tr-TR" sz="3200" dirty="0" err="1">
                <a:solidFill>
                  <a:srgbClr val="FFFFFF"/>
                </a:solidFill>
                <a:ea typeface="+mn-lt"/>
                <a:cs typeface="+mn-lt"/>
              </a:rPr>
              <a:t>koronavirüsün</a:t>
            </a:r>
            <a:r>
              <a:rPr lang="tr-TR" sz="3200" dirty="0">
                <a:solidFill>
                  <a:srgbClr val="FFFFFF"/>
                </a:solidFill>
                <a:ea typeface="+mn-lt"/>
                <a:cs typeface="+mn-lt"/>
              </a:rPr>
              <a:t> yaptığı hastalığın adı ise COVİD-19’dur. Hastalık çok hafif olgulardan çok ağır ve ölümcül olgulara kadar değişen geniş bir spektrumda seyretmektedir.</a:t>
            </a:r>
            <a:endParaRPr lang="tr-TR" sz="3200" dirty="0">
              <a:solidFill>
                <a:srgbClr val="FFFFFF"/>
              </a:solidFill>
            </a:endParaRPr>
          </a:p>
        </p:txBody>
      </p:sp>
    </p:spTree>
    <p:extLst>
      <p:ext uri="{BB962C8B-B14F-4D97-AF65-F5344CB8AC3E}">
        <p14:creationId xmlns:p14="http://schemas.microsoft.com/office/powerpoint/2010/main" val="4245913651"/>
      </p:ext>
    </p:extLst>
  </p:cSld>
  <p:clrMapOvr>
    <a:masterClrMapping/>
  </p:clrMapOvr>
</p:sld>
</file>

<file path=ppt/theme/theme1.xml><?xml version="1.0" encoding="utf-8"?>
<a:theme xmlns:a="http://schemas.openxmlformats.org/drawingml/2006/main" name="PebbleVTI">
  <a:themeElements>
    <a:clrScheme name="AnalogousFromLightSeedRightStep">
      <a:dk1>
        <a:srgbClr val="000000"/>
      </a:dk1>
      <a:lt1>
        <a:srgbClr val="FFFFFF"/>
      </a:lt1>
      <a:dk2>
        <a:srgbClr val="412D24"/>
      </a:dk2>
      <a:lt2>
        <a:srgbClr val="E2E6E8"/>
      </a:lt2>
      <a:accent1>
        <a:srgbClr val="BF9989"/>
      </a:accent1>
      <a:accent2>
        <a:srgbClr val="AFA078"/>
      </a:accent2>
      <a:accent3>
        <a:srgbClr val="A1A77E"/>
      </a:accent3>
      <a:accent4>
        <a:srgbClr val="8DAA74"/>
      </a:accent4>
      <a:accent5>
        <a:srgbClr val="83AC81"/>
      </a:accent5>
      <a:accent6>
        <a:srgbClr val="77AE8C"/>
      </a:accent6>
      <a:hlink>
        <a:srgbClr val="5E899C"/>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1</TotalTime>
  <Words>1053</Words>
  <Application>Microsoft Office PowerPoint</Application>
  <PresentationFormat>Özel</PresentationFormat>
  <Paragraphs>36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PebbleVTI</vt:lpstr>
      <vt:lpstr>Corona Virüsü'nün Sigara İçenler Üzerindeki Etkileri</vt:lpstr>
      <vt:lpstr> COVID-19'un Uzun Dönem Etkileri Hakkında Bilinenler </vt:lpstr>
      <vt:lpstr>COVID-19'un Uzun Dönem Etkileri Hakkında Bilinmeyenler </vt:lpstr>
      <vt:lpstr>Koronavirüsün İnsan Psikolojisi Üzerindeki Etkileri Nelerdir? </vt:lpstr>
      <vt:lpstr>Koronavirüs Sigara İçenleri Daha Çok Etkiliyor </vt:lpstr>
      <vt:lpstr>PowerPoint Sunusu</vt:lpstr>
      <vt:lpstr>PowerPoint Sunusu</vt:lpstr>
      <vt:lpstr>PowerPoint Sunusu</vt:lpstr>
      <vt:lpstr>PowerPoint Sunusu</vt:lpstr>
      <vt:lpstr>PowerPoint Sunusu</vt:lpstr>
      <vt:lpstr>Sigarayı azaltmak riski azaltmaz !!!!! </vt:lpstr>
      <vt:lpstr>PowerPoint Sunusu</vt:lpstr>
      <vt:lpstr>PowerPoint Sunusu</vt:lpstr>
      <vt:lpstr>PowerPoint Sunusu</vt:lpstr>
      <vt:lpstr>Sigara içenler yakınlarına da daha fazla zarar verdikleri bir dönemde</vt:lpstr>
      <vt:lpstr>Sigara içenler yakınlarına da daha fazla zarar verdikleri bir dönemde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ADNAN&amp;DİLEK</dc:creator>
  <cp:lastModifiedBy>ADNAN&amp;DİLEK</cp:lastModifiedBy>
  <cp:revision>190</cp:revision>
  <dcterms:created xsi:type="dcterms:W3CDTF">2021-01-16T14:36:07Z</dcterms:created>
  <dcterms:modified xsi:type="dcterms:W3CDTF">2021-01-23T17:47:25Z</dcterms:modified>
</cp:coreProperties>
</file>